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1" r:id="rId4"/>
  </p:sldMasterIdLst>
  <p:notesMasterIdLst>
    <p:notesMasterId r:id="rId54"/>
  </p:notesMasterIdLst>
  <p:sldIdLst>
    <p:sldId id="256" r:id="rId5"/>
    <p:sldId id="257" r:id="rId6"/>
    <p:sldId id="290" r:id="rId7"/>
    <p:sldId id="291" r:id="rId8"/>
    <p:sldId id="270" r:id="rId9"/>
    <p:sldId id="271" r:id="rId10"/>
    <p:sldId id="272" r:id="rId11"/>
    <p:sldId id="292" r:id="rId12"/>
    <p:sldId id="293" r:id="rId13"/>
    <p:sldId id="294" r:id="rId14"/>
    <p:sldId id="295" r:id="rId15"/>
    <p:sldId id="296" r:id="rId16"/>
    <p:sldId id="287" r:id="rId17"/>
    <p:sldId id="275" r:id="rId18"/>
    <p:sldId id="304" r:id="rId19"/>
    <p:sldId id="276" r:id="rId20"/>
    <p:sldId id="277" r:id="rId21"/>
    <p:sldId id="289" r:id="rId22"/>
    <p:sldId id="282" r:id="rId23"/>
    <p:sldId id="283" r:id="rId24"/>
    <p:sldId id="284" r:id="rId25"/>
    <p:sldId id="285" r:id="rId26"/>
    <p:sldId id="286" r:id="rId27"/>
    <p:sldId id="305" r:id="rId28"/>
    <p:sldId id="307" r:id="rId29"/>
    <p:sldId id="315" r:id="rId30"/>
    <p:sldId id="309" r:id="rId31"/>
    <p:sldId id="314" r:id="rId32"/>
    <p:sldId id="312" r:id="rId33"/>
    <p:sldId id="313" r:id="rId34"/>
    <p:sldId id="269" r:id="rId35"/>
    <p:sldId id="258" r:id="rId36"/>
    <p:sldId id="259" r:id="rId37"/>
    <p:sldId id="260" r:id="rId38"/>
    <p:sldId id="261" r:id="rId39"/>
    <p:sldId id="262" r:id="rId40"/>
    <p:sldId id="263" r:id="rId41"/>
    <p:sldId id="264" r:id="rId42"/>
    <p:sldId id="265" r:id="rId43"/>
    <p:sldId id="266" r:id="rId44"/>
    <p:sldId id="267" r:id="rId45"/>
    <p:sldId id="301" r:id="rId46"/>
    <p:sldId id="302" r:id="rId47"/>
    <p:sldId id="303" r:id="rId48"/>
    <p:sldId id="297" r:id="rId49"/>
    <p:sldId id="298" r:id="rId50"/>
    <p:sldId id="299" r:id="rId51"/>
    <p:sldId id="300" r:id="rId52"/>
    <p:sldId id="268" r:id="rId53"/>
  </p:sldIdLst>
  <p:sldSz cx="9144000" cy="6858000" type="screen4x3"/>
  <p:notesSz cx="6858000" cy="9144000"/>
  <p:custDataLst>
    <p:tags r:id="rId55"/>
  </p:custDataLst>
  <p:defaultTex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FFFFCC"/>
    <a:srgbClr val="00FF00"/>
    <a:srgbClr val="FFFF66"/>
    <a:srgbClr val="FFCC66"/>
    <a:srgbClr val="FFCC00"/>
    <a:srgbClr val="FF9933"/>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209" autoAdjust="0"/>
    <p:restoredTop sz="94660"/>
  </p:normalViewPr>
  <p:slideViewPr>
    <p:cSldViewPr>
      <p:cViewPr>
        <p:scale>
          <a:sx n="72" d="100"/>
          <a:sy n="72" d="100"/>
        </p:scale>
        <p:origin x="-136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4A5F07A9-2B64-497E-8AFD-533A182397F4}" type="datetimeFigureOut">
              <a:rPr lang="en-US"/>
              <a:pPr>
                <a:defRPr/>
              </a:pPr>
              <a:t>5/9/2022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912960F8-F8DB-4FF3-9305-E8E7BF8C0441}" type="slidenum">
              <a:rPr lang="en-US"/>
              <a:pPr>
                <a:defRPr/>
              </a:pPr>
              <a:t>‹#›</a:t>
            </a:fld>
            <a:endParaRPr lang="en-US"/>
          </a:p>
        </p:txBody>
      </p:sp>
    </p:spTree>
    <p:extLst>
      <p:ext uri="{BB962C8B-B14F-4D97-AF65-F5344CB8AC3E}">
        <p14:creationId xmlns:p14="http://schemas.microsoft.com/office/powerpoint/2010/main" val="40081984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316FE9E-F254-4AC1-B980-68729AC643B5}" type="slidenum">
              <a:rPr lang="en-US" smtClean="0"/>
              <a:pPr eaLnBrk="1" hangingPunct="1"/>
              <a:t>25</a:t>
            </a:fld>
            <a:endParaRPr lang="en-US" smtClean="0"/>
          </a:p>
        </p:txBody>
      </p:sp>
      <p:sp>
        <p:nvSpPr>
          <p:cNvPr id="52227"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EG"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51FAC5B-85B9-48D5-B7EC-6EEB501B4F90}" type="slidenum">
              <a:rPr lang="en-US" smtClean="0"/>
              <a:pPr eaLnBrk="1" hangingPunct="1"/>
              <a:t>26</a:t>
            </a:fld>
            <a:endParaRPr lang="en-US" smtClean="0"/>
          </a:p>
        </p:txBody>
      </p:sp>
      <p:sp>
        <p:nvSpPr>
          <p:cNvPr id="53251"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EG"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0A73A05-8BE1-438C-9386-A7A2ED438B3D}" type="slidenum">
              <a:rPr lang="en-US" smtClean="0"/>
              <a:pPr eaLnBrk="1" hangingPunct="1"/>
              <a:t>27</a:t>
            </a:fld>
            <a:endParaRPr lang="en-US" smtClean="0"/>
          </a:p>
        </p:txBody>
      </p:sp>
      <p:sp>
        <p:nvSpPr>
          <p:cNvPr id="54275"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EG"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2FA823E-1C1C-444D-92A9-793DD0DC81D8}" type="slidenum">
              <a:rPr lang="en-US" smtClean="0"/>
              <a:pPr eaLnBrk="1" hangingPunct="1"/>
              <a:t>28</a:t>
            </a:fld>
            <a:endParaRPr lang="en-US" smtClean="0"/>
          </a:p>
        </p:txBody>
      </p:sp>
      <p:sp>
        <p:nvSpPr>
          <p:cNvPr id="55299"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EG"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8F10BB6-010B-483C-A3F1-4113A0F5158F}" type="slidenum">
              <a:rPr lang="en-US" smtClean="0"/>
              <a:pPr eaLnBrk="1" hangingPunct="1"/>
              <a:t>29</a:t>
            </a:fld>
            <a:endParaRPr lang="en-US" smtClean="0"/>
          </a:p>
        </p:txBody>
      </p:sp>
      <p:sp>
        <p:nvSpPr>
          <p:cNvPr id="5632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EG"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E0F625D-9B74-4A41-8CBA-E43E24D1C268}" type="slidenum">
              <a:rPr lang="en-US" smtClean="0"/>
              <a:pPr eaLnBrk="1" hangingPunct="1"/>
              <a:t>30</a:t>
            </a:fld>
            <a:endParaRPr lang="en-US" smtClean="0"/>
          </a:p>
        </p:txBody>
      </p:sp>
      <p:sp>
        <p:nvSpPr>
          <p:cNvPr id="57347"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EG"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6397C6-605E-4977-81E8-2D0FFE80F4BA}" type="slidenum">
              <a:rPr lang="ar-SA"/>
              <a:pPr>
                <a:defRPr/>
              </a:pPr>
              <a:t>‹#›</a:t>
            </a:fld>
            <a:endParaRPr lang="en-US"/>
          </a:p>
        </p:txBody>
      </p:sp>
    </p:spTree>
    <p:extLst>
      <p:ext uri="{BB962C8B-B14F-4D97-AF65-F5344CB8AC3E}">
        <p14:creationId xmlns:p14="http://schemas.microsoft.com/office/powerpoint/2010/main" val="2617590490"/>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738141-C631-4CE0-87FD-7B713A826AFB}" type="slidenum">
              <a:rPr lang="ar-SA"/>
              <a:pPr>
                <a:defRPr/>
              </a:pPr>
              <a:t>‹#›</a:t>
            </a:fld>
            <a:endParaRPr lang="en-US"/>
          </a:p>
        </p:txBody>
      </p:sp>
    </p:spTree>
    <p:extLst>
      <p:ext uri="{BB962C8B-B14F-4D97-AF65-F5344CB8AC3E}">
        <p14:creationId xmlns:p14="http://schemas.microsoft.com/office/powerpoint/2010/main" val="57084921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6A411A-12AA-420B-AB66-5ED9A9694C49}" type="slidenum">
              <a:rPr lang="ar-SA"/>
              <a:pPr>
                <a:defRPr/>
              </a:pPr>
              <a:t>‹#›</a:t>
            </a:fld>
            <a:endParaRPr lang="en-US"/>
          </a:p>
        </p:txBody>
      </p:sp>
    </p:spTree>
    <p:extLst>
      <p:ext uri="{BB962C8B-B14F-4D97-AF65-F5344CB8AC3E}">
        <p14:creationId xmlns:p14="http://schemas.microsoft.com/office/powerpoint/2010/main" val="1151250314"/>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B2D1DB-5EF7-4F34-B549-BB856FE35087}" type="slidenum">
              <a:rPr lang="ar-SA"/>
              <a:pPr>
                <a:defRPr/>
              </a:pPr>
              <a:t>‹#›</a:t>
            </a:fld>
            <a:endParaRPr lang="en-US"/>
          </a:p>
        </p:txBody>
      </p:sp>
    </p:spTree>
    <p:extLst>
      <p:ext uri="{BB962C8B-B14F-4D97-AF65-F5344CB8AC3E}">
        <p14:creationId xmlns:p14="http://schemas.microsoft.com/office/powerpoint/2010/main" val="1935036354"/>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C58E62-2460-4F4B-8B8B-D28E2CF00FB7}" type="slidenum">
              <a:rPr lang="ar-SA"/>
              <a:pPr>
                <a:defRPr/>
              </a:pPr>
              <a:t>‹#›</a:t>
            </a:fld>
            <a:endParaRPr lang="en-US"/>
          </a:p>
        </p:txBody>
      </p:sp>
    </p:spTree>
    <p:extLst>
      <p:ext uri="{BB962C8B-B14F-4D97-AF65-F5344CB8AC3E}">
        <p14:creationId xmlns:p14="http://schemas.microsoft.com/office/powerpoint/2010/main" val="457472425"/>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2388F7-E50F-4B91-8391-769DB20E2BC9}" type="slidenum">
              <a:rPr lang="ar-SA"/>
              <a:pPr>
                <a:defRPr/>
              </a:pPr>
              <a:t>‹#›</a:t>
            </a:fld>
            <a:endParaRPr lang="en-US"/>
          </a:p>
        </p:txBody>
      </p:sp>
    </p:spTree>
    <p:extLst>
      <p:ext uri="{BB962C8B-B14F-4D97-AF65-F5344CB8AC3E}">
        <p14:creationId xmlns:p14="http://schemas.microsoft.com/office/powerpoint/2010/main" val="2531846585"/>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F97E92F-5226-4C32-B32E-CE3DCB1C9D5F}" type="slidenum">
              <a:rPr lang="ar-SA"/>
              <a:pPr>
                <a:defRPr/>
              </a:pPr>
              <a:t>‹#›</a:t>
            </a:fld>
            <a:endParaRPr lang="en-US"/>
          </a:p>
        </p:txBody>
      </p:sp>
    </p:spTree>
    <p:extLst>
      <p:ext uri="{BB962C8B-B14F-4D97-AF65-F5344CB8AC3E}">
        <p14:creationId xmlns:p14="http://schemas.microsoft.com/office/powerpoint/2010/main" val="2820307929"/>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1B1095A-D3D7-4EFC-9F21-0098302834E4}" type="slidenum">
              <a:rPr lang="ar-SA"/>
              <a:pPr>
                <a:defRPr/>
              </a:pPr>
              <a:t>‹#›</a:t>
            </a:fld>
            <a:endParaRPr lang="en-US"/>
          </a:p>
        </p:txBody>
      </p:sp>
    </p:spTree>
    <p:extLst>
      <p:ext uri="{BB962C8B-B14F-4D97-AF65-F5344CB8AC3E}">
        <p14:creationId xmlns:p14="http://schemas.microsoft.com/office/powerpoint/2010/main" val="1544361146"/>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48B9B8-64B7-4248-B3A7-88031BAD2848}" type="slidenum">
              <a:rPr lang="ar-SA"/>
              <a:pPr>
                <a:defRPr/>
              </a:pPr>
              <a:t>‹#›</a:t>
            </a:fld>
            <a:endParaRPr lang="en-US"/>
          </a:p>
        </p:txBody>
      </p:sp>
    </p:spTree>
    <p:extLst>
      <p:ext uri="{BB962C8B-B14F-4D97-AF65-F5344CB8AC3E}">
        <p14:creationId xmlns:p14="http://schemas.microsoft.com/office/powerpoint/2010/main" val="2635121009"/>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CE7D6B-BE8C-4024-8EF8-D1407123E820}" type="slidenum">
              <a:rPr lang="ar-SA"/>
              <a:pPr>
                <a:defRPr/>
              </a:pPr>
              <a:t>‹#›</a:t>
            </a:fld>
            <a:endParaRPr lang="en-US"/>
          </a:p>
        </p:txBody>
      </p:sp>
    </p:spTree>
    <p:extLst>
      <p:ext uri="{BB962C8B-B14F-4D97-AF65-F5344CB8AC3E}">
        <p14:creationId xmlns:p14="http://schemas.microsoft.com/office/powerpoint/2010/main" val="3482610919"/>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73F4DE-A6A5-4284-9838-D38103D0CE7F}" type="slidenum">
              <a:rPr lang="ar-SA"/>
              <a:pPr>
                <a:defRPr/>
              </a:pPr>
              <a:t>‹#›</a:t>
            </a:fld>
            <a:endParaRPr lang="en-US"/>
          </a:p>
        </p:txBody>
      </p:sp>
    </p:spTree>
    <p:extLst>
      <p:ext uri="{BB962C8B-B14F-4D97-AF65-F5344CB8AC3E}">
        <p14:creationId xmlns:p14="http://schemas.microsoft.com/office/powerpoint/2010/main" val="1893700979"/>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7172"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a:defRPr/>
            </a:pPr>
            <a:endParaRPr lang="en-US"/>
          </a:p>
        </p:txBody>
      </p:sp>
      <p:sp>
        <p:nvSpPr>
          <p:cNvPr id="7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a:defRPr/>
            </a:pPr>
            <a:endParaRPr lang="en-US"/>
          </a:p>
        </p:txBody>
      </p:sp>
      <p:sp>
        <p:nvSpPr>
          <p:cNvPr id="7174"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pitchFamily="34" charset="0"/>
                <a:cs typeface="Arial" pitchFamily="34" charset="0"/>
              </a:defRPr>
            </a:lvl1pPr>
          </a:lstStyle>
          <a:p>
            <a:pPr>
              <a:defRPr/>
            </a:pPr>
            <a:fld id="{0FB392F4-7520-406A-96EA-040911AE3B0E}"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spd="slow"/>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7art-screensavers.com/w-files/raindrops-7art-00003Inst.exe" TargetMode="External"/><Relationship Id="rId7"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hyperlink" Target="http://images.google.com/imgres?imgurl=http://www.msu.edu/user/dru/Fieldnotes/2004/May27/Frogs/images/Poison%2520Dart%2520Frog%2520on%2520Banana%2520Leaf.jpg&amp;imgrefurl=http://www.msu.edu/user/dru/Fieldnotes/2004/May27/Frogs/pages/Poison%2520Dart%2520Frog%2520on%2520Banana%2520Leaf.htm&amp;h=450&amp;w=600&amp;sz=29&amp;tbnid=BNbRuUpCul4mcM:&amp;tbnh=99&amp;tbnw=133&amp;hl=en&amp;start=19&amp;prev=/images%3Fq%3Dleaf%26svnum%3D10%26hl%3Den%26lr%3D" TargetMode="Externa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57188" y="142875"/>
            <a:ext cx="7772400" cy="1470025"/>
          </a:xfrm>
        </p:spPr>
        <p:txBody>
          <a:bodyPr/>
          <a:lstStyle/>
          <a:p>
            <a:pPr algn="r" eaLnBrk="1" hangingPunct="1"/>
            <a:r>
              <a:rPr lang="ar-SA" sz="6000" b="1" smtClean="0">
                <a:solidFill>
                  <a:schemeClr val="bg1"/>
                </a:solidFill>
                <a:latin typeface="Algerian" pitchFamily="82" charset="0"/>
                <a:cs typeface="PT Bold Heading" pitchFamily="2" charset="-78"/>
              </a:rPr>
              <a:t>البناء الضوئي في النبات</a:t>
            </a:r>
            <a:r>
              <a:rPr lang="ar-SA" sz="6000" smtClean="0">
                <a:solidFill>
                  <a:srgbClr val="009900"/>
                </a:solidFill>
                <a:cs typeface="PT Bold Heading" pitchFamily="2" charset="-78"/>
              </a:rPr>
              <a:t> </a:t>
            </a:r>
            <a:endParaRPr lang="en-US" sz="6000" smtClean="0">
              <a:solidFill>
                <a:srgbClr val="009900"/>
              </a:solidFill>
              <a:cs typeface="PT Bold Heading" pitchFamily="2" charset="-78"/>
            </a:endParaRPr>
          </a:p>
        </p:txBody>
      </p:sp>
      <p:pic>
        <p:nvPicPr>
          <p:cNvPr id="2052" name="Picture 4" descr="E:\ملفات جميع  الصور العلمية و الشخصية\كل الصور -المشتل -النباتات - الأزهار\My Pictures\greenmill-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313" y="1714500"/>
            <a:ext cx="38576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wedge">
                                      <p:cBhvr>
                                        <p:cTn id="12"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914400" y="214313"/>
            <a:ext cx="8229600" cy="1143000"/>
          </a:xfrm>
        </p:spPr>
        <p:txBody>
          <a:bodyPr/>
          <a:lstStyle/>
          <a:p>
            <a:pPr algn="r" eaLnBrk="1" hangingPunct="1"/>
            <a:r>
              <a:rPr lang="ar-SA" sz="3600" smtClean="0">
                <a:solidFill>
                  <a:srgbClr val="66FF33"/>
                </a:solidFill>
                <a:cs typeface="PT Bold Heading" pitchFamily="2" charset="-78"/>
              </a:rPr>
              <a:t>تابع صبغات البناء الضوئي </a:t>
            </a:r>
            <a:endParaRPr lang="en-US" sz="3600" smtClean="0">
              <a:solidFill>
                <a:srgbClr val="66FF33"/>
              </a:solidFill>
              <a:cs typeface="PT Bold Heading" pitchFamily="2" charset="-78"/>
            </a:endParaRPr>
          </a:p>
        </p:txBody>
      </p:sp>
      <p:sp>
        <p:nvSpPr>
          <p:cNvPr id="11267" name="Rectangle 3"/>
          <p:cNvSpPr>
            <a:spLocks noGrp="1" noChangeArrowheads="1"/>
          </p:cNvSpPr>
          <p:nvPr>
            <p:ph type="body" idx="1"/>
          </p:nvPr>
        </p:nvSpPr>
        <p:spPr/>
        <p:txBody>
          <a:bodyPr/>
          <a:lstStyle/>
          <a:p>
            <a:pPr eaLnBrk="1" hangingPunct="1"/>
            <a:r>
              <a:rPr lang="ar-SA" b="1" smtClean="0">
                <a:solidFill>
                  <a:srgbClr val="FFC000"/>
                </a:solidFill>
                <a:cs typeface="PT Bold Heading" pitchFamily="2" charset="-78"/>
              </a:rPr>
              <a:t>3-</a:t>
            </a:r>
            <a:r>
              <a:rPr lang="ar-SA" smtClean="0"/>
              <a:t> </a:t>
            </a:r>
            <a:r>
              <a:rPr lang="ar-SA" b="1" smtClean="0">
                <a:solidFill>
                  <a:srgbClr val="FF0000"/>
                </a:solidFill>
                <a:cs typeface="PT Bold Heading" pitchFamily="2" charset="-78"/>
              </a:rPr>
              <a:t>الفيكو بيلينات </a:t>
            </a:r>
            <a:r>
              <a:rPr lang="en-US" b="1" smtClean="0">
                <a:solidFill>
                  <a:srgbClr val="FF0000"/>
                </a:solidFill>
                <a:cs typeface="PT Bold Heading" pitchFamily="2" charset="-78"/>
              </a:rPr>
              <a:t>phycobilines</a:t>
            </a:r>
            <a:endParaRPr lang="ar-SA" b="1" smtClean="0">
              <a:solidFill>
                <a:srgbClr val="FF0000"/>
              </a:solidFill>
              <a:cs typeface="PT Bold Heading" pitchFamily="2" charset="-78"/>
            </a:endParaRPr>
          </a:p>
          <a:p>
            <a:pPr eaLnBrk="1" hangingPunct="1">
              <a:lnSpc>
                <a:spcPct val="200000"/>
              </a:lnSpc>
            </a:pPr>
            <a:r>
              <a:rPr lang="ar-SA" b="1" smtClean="0">
                <a:solidFill>
                  <a:srgbClr val="FFFFCC"/>
                </a:solidFill>
                <a:cs typeface="PT Bold Heading" pitchFamily="2" charset="-78"/>
              </a:rPr>
              <a:t>تقسم إلى ثلاثة أنماط من الصبغات وهي :ـ</a:t>
            </a:r>
          </a:p>
          <a:p>
            <a:pPr eaLnBrk="1" hangingPunct="1">
              <a:lnSpc>
                <a:spcPct val="200000"/>
              </a:lnSpc>
            </a:pPr>
            <a:r>
              <a:rPr lang="ar-SA" b="1" smtClean="0">
                <a:solidFill>
                  <a:srgbClr val="FFFFCC"/>
                </a:solidFill>
                <a:cs typeface="PT Bold Heading" pitchFamily="2" charset="-78"/>
              </a:rPr>
              <a:t>الفيكوارثيرين                   ذو اللون الأحمر </a:t>
            </a:r>
          </a:p>
          <a:p>
            <a:pPr eaLnBrk="1" hangingPunct="1">
              <a:lnSpc>
                <a:spcPct val="200000"/>
              </a:lnSpc>
            </a:pPr>
            <a:r>
              <a:rPr lang="ar-SA" b="1" smtClean="0">
                <a:solidFill>
                  <a:srgbClr val="FFFFCC"/>
                </a:solidFill>
                <a:cs typeface="PT Bold Heading" pitchFamily="2" charset="-78"/>
              </a:rPr>
              <a:t>الفيكوسيانين                    ذو اللون الأزرق</a:t>
            </a:r>
          </a:p>
          <a:p>
            <a:pPr eaLnBrk="1" hangingPunct="1">
              <a:lnSpc>
                <a:spcPct val="200000"/>
              </a:lnSpc>
            </a:pPr>
            <a:r>
              <a:rPr lang="ar-SA" b="1" smtClean="0">
                <a:solidFill>
                  <a:srgbClr val="FFFFCC"/>
                </a:solidFill>
                <a:cs typeface="PT Bold Heading" pitchFamily="2" charset="-78"/>
              </a:rPr>
              <a:t>اللوفيكوسيانين                 ذو اللون الأزرق</a:t>
            </a:r>
            <a:endParaRPr lang="en-US" b="1" smtClean="0">
              <a:solidFill>
                <a:srgbClr val="FFFFCC"/>
              </a:solidFill>
              <a:cs typeface="PT Bold Heading" pitchFamily="2" charset="-78"/>
            </a:endParaRPr>
          </a:p>
        </p:txBody>
      </p:sp>
    </p:spTree>
    <p:custDataLst>
      <p:tags r:id="rId1"/>
    </p:custData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42963" y="-285750"/>
            <a:ext cx="8229600" cy="1143000"/>
          </a:xfrm>
        </p:spPr>
        <p:txBody>
          <a:bodyPr/>
          <a:lstStyle/>
          <a:p>
            <a:pPr algn="r" eaLnBrk="1" hangingPunct="1"/>
            <a:r>
              <a:rPr lang="ar-SA" sz="3600" smtClean="0">
                <a:solidFill>
                  <a:srgbClr val="66FF33"/>
                </a:solidFill>
                <a:cs typeface="PT Bold Heading" pitchFamily="2" charset="-78"/>
              </a:rPr>
              <a:t>آلية حدوث عملية البناء الضوئي: </a:t>
            </a:r>
            <a:endParaRPr lang="en-US" sz="3600" smtClean="0">
              <a:solidFill>
                <a:srgbClr val="66FF33"/>
              </a:solidFill>
              <a:cs typeface="PT Bold Heading" pitchFamily="2" charset="-78"/>
            </a:endParaRPr>
          </a:p>
        </p:txBody>
      </p:sp>
      <p:sp>
        <p:nvSpPr>
          <p:cNvPr id="12291" name="Rectangle 3"/>
          <p:cNvSpPr>
            <a:spLocks noGrp="1" noChangeArrowheads="1"/>
          </p:cNvSpPr>
          <p:nvPr>
            <p:ph type="body" idx="1"/>
          </p:nvPr>
        </p:nvSpPr>
        <p:spPr>
          <a:xfrm>
            <a:off x="0" y="642938"/>
            <a:ext cx="9144000" cy="4530725"/>
          </a:xfrm>
        </p:spPr>
        <p:txBody>
          <a:bodyPr/>
          <a:lstStyle/>
          <a:p>
            <a:pPr algn="just" eaLnBrk="1" hangingPunct="1">
              <a:lnSpc>
                <a:spcPct val="150000"/>
              </a:lnSpc>
            </a:pPr>
            <a:r>
              <a:rPr lang="ar-SA" sz="2800" b="1" smtClean="0">
                <a:solidFill>
                  <a:schemeClr val="bg1"/>
                </a:solidFill>
                <a:cs typeface="PT Bold Heading" pitchFamily="2" charset="-78"/>
              </a:rPr>
              <a:t>1- التفاعلات الضوئية :ـ</a:t>
            </a:r>
          </a:p>
          <a:p>
            <a:pPr algn="just" eaLnBrk="1" hangingPunct="1">
              <a:lnSpc>
                <a:spcPct val="150000"/>
              </a:lnSpc>
              <a:buFont typeface="Wingdings" pitchFamily="2" charset="2"/>
              <a:buNone/>
            </a:pPr>
            <a:r>
              <a:rPr lang="ar-SA" sz="2800" b="1" smtClean="0">
                <a:solidFill>
                  <a:schemeClr val="bg1"/>
                </a:solidFill>
                <a:cs typeface="PT Bold Heading" pitchFamily="2" charset="-78"/>
              </a:rPr>
              <a:t>تمثل هذه التفاعلات مجموعات تفاعلات أكسدة و اختزال ويتم خلالها تحويل الطاقة الضوئية الممتصة إلى طاقة كيميائية ولذا فهي تتأثر بالضوء بشكل مباشر.</a:t>
            </a:r>
          </a:p>
          <a:p>
            <a:pPr algn="just" eaLnBrk="1" hangingPunct="1">
              <a:lnSpc>
                <a:spcPct val="150000"/>
              </a:lnSpc>
              <a:buFont typeface="Wingdings" pitchFamily="2" charset="2"/>
              <a:buNone/>
            </a:pPr>
            <a:r>
              <a:rPr lang="ar-SA" sz="2800" b="1" smtClean="0">
                <a:solidFill>
                  <a:schemeClr val="bg1"/>
                </a:solidFill>
                <a:cs typeface="PT Bold Heading" pitchFamily="2" charset="-78"/>
              </a:rPr>
              <a:t>*يتم تكوين مركبات طاقة خلالها من خلال عملية فسفرة ضوئية وتتم هذه العملية بأحدي الطرق التالية </a:t>
            </a:r>
          </a:p>
          <a:p>
            <a:pPr algn="just" eaLnBrk="1" hangingPunct="1">
              <a:lnSpc>
                <a:spcPct val="150000"/>
              </a:lnSpc>
              <a:buFont typeface="Wingdings" pitchFamily="2" charset="2"/>
              <a:buNone/>
            </a:pPr>
            <a:r>
              <a:rPr lang="ar-SA" sz="2800" b="1" smtClean="0">
                <a:solidFill>
                  <a:schemeClr val="bg1"/>
                </a:solidFill>
                <a:cs typeface="PT Bold Heading" pitchFamily="2" charset="-78"/>
              </a:rPr>
              <a:t>ــ فسفرة ضوئية حلقية :تنتج خلالها مركبات طاقة علي صورة </a:t>
            </a:r>
            <a:r>
              <a:rPr lang="en-US" sz="2800" b="1" smtClean="0">
                <a:solidFill>
                  <a:schemeClr val="bg1"/>
                </a:solidFill>
                <a:cs typeface="PT Bold Heading" pitchFamily="2" charset="-78"/>
              </a:rPr>
              <a:t>ATP </a:t>
            </a:r>
            <a:endParaRPr lang="ar-SA" sz="2800" b="1" smtClean="0">
              <a:solidFill>
                <a:schemeClr val="bg1"/>
              </a:solidFill>
              <a:cs typeface="PT Bold Heading" pitchFamily="2" charset="-78"/>
            </a:endParaRPr>
          </a:p>
          <a:p>
            <a:pPr algn="just" eaLnBrk="1" hangingPunct="1">
              <a:lnSpc>
                <a:spcPct val="150000"/>
              </a:lnSpc>
              <a:buFont typeface="Wingdings" pitchFamily="2" charset="2"/>
              <a:buNone/>
            </a:pPr>
            <a:r>
              <a:rPr lang="ar-SA" sz="2800" b="1" smtClean="0">
                <a:solidFill>
                  <a:schemeClr val="bg1"/>
                </a:solidFill>
                <a:cs typeface="PT Bold Heading" pitchFamily="2" charset="-78"/>
              </a:rPr>
              <a:t>ــ فسفرة ضوئية لاحلقية :تنتج خلالها مركبات طاقة علي صورتي </a:t>
            </a:r>
            <a:r>
              <a:rPr lang="en-US" sz="2800" b="1" smtClean="0">
                <a:solidFill>
                  <a:schemeClr val="bg1"/>
                </a:solidFill>
                <a:cs typeface="PT Bold Heading" pitchFamily="2" charset="-78"/>
              </a:rPr>
              <a:t>.ATP  and NADPH+H</a:t>
            </a:r>
          </a:p>
        </p:txBody>
      </p:sp>
    </p:spTree>
    <p:custDataLst>
      <p:tags r:id="rId1"/>
    </p:custData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42963" y="-214313"/>
            <a:ext cx="8229600" cy="1143001"/>
          </a:xfrm>
        </p:spPr>
        <p:txBody>
          <a:bodyPr/>
          <a:lstStyle/>
          <a:p>
            <a:pPr algn="r" eaLnBrk="1" hangingPunct="1"/>
            <a:r>
              <a:rPr lang="ar-SA" sz="3600" smtClean="0">
                <a:solidFill>
                  <a:srgbClr val="FFFF00"/>
                </a:solidFill>
                <a:cs typeface="PT Bold Heading" pitchFamily="2" charset="-78"/>
              </a:rPr>
              <a:t>تابع آلية حدوث البناء الضوئي </a:t>
            </a:r>
            <a:endParaRPr lang="en-US" sz="3600" smtClean="0">
              <a:solidFill>
                <a:srgbClr val="FFFF00"/>
              </a:solidFill>
              <a:cs typeface="PT Bold Heading" pitchFamily="2" charset="-78"/>
            </a:endParaRPr>
          </a:p>
        </p:txBody>
      </p:sp>
      <p:sp>
        <p:nvSpPr>
          <p:cNvPr id="13315" name="Rectangle 3"/>
          <p:cNvSpPr>
            <a:spLocks noGrp="1" noChangeArrowheads="1"/>
          </p:cNvSpPr>
          <p:nvPr>
            <p:ph type="body" idx="1"/>
          </p:nvPr>
        </p:nvSpPr>
        <p:spPr>
          <a:xfrm>
            <a:off x="142875" y="714375"/>
            <a:ext cx="9001125" cy="5786438"/>
          </a:xfrm>
        </p:spPr>
        <p:txBody>
          <a:bodyPr/>
          <a:lstStyle/>
          <a:p>
            <a:pPr algn="just" eaLnBrk="1" hangingPunct="1">
              <a:lnSpc>
                <a:spcPct val="150000"/>
              </a:lnSpc>
            </a:pPr>
            <a:r>
              <a:rPr lang="ar-SA" sz="2800" b="1" smtClean="0">
                <a:solidFill>
                  <a:schemeClr val="bg1"/>
                </a:solidFill>
                <a:cs typeface="PT Bold Heading" pitchFamily="2" charset="-78"/>
              </a:rPr>
              <a:t>2- التفاعلات اللاضوئية (حشوة البلاستيدة ):ــ</a:t>
            </a:r>
          </a:p>
          <a:p>
            <a:pPr algn="just" eaLnBrk="1" hangingPunct="1">
              <a:lnSpc>
                <a:spcPct val="150000"/>
              </a:lnSpc>
              <a:buFont typeface="Wingdings" pitchFamily="2" charset="2"/>
              <a:buNone/>
            </a:pPr>
            <a:r>
              <a:rPr lang="ar-SA" sz="2800" b="1" smtClean="0">
                <a:solidFill>
                  <a:schemeClr val="bg1"/>
                </a:solidFill>
                <a:cs typeface="PT Bold Heading" pitchFamily="2" charset="-78"/>
              </a:rPr>
              <a:t>تحدث هذه التفاعلات في حشوة البلاستيدة الخضراء دون الحاجة إلي الضوء لكنها تتم متزامنة مع انتهاء التفاعلات الضوئية.</a:t>
            </a:r>
          </a:p>
          <a:p>
            <a:pPr algn="just" eaLnBrk="1" hangingPunct="1">
              <a:lnSpc>
                <a:spcPct val="150000"/>
              </a:lnSpc>
              <a:buFont typeface="Wingdings" pitchFamily="2" charset="2"/>
              <a:buNone/>
            </a:pPr>
            <a:r>
              <a:rPr lang="ar-SA" sz="2800" b="1" smtClean="0">
                <a:solidFill>
                  <a:schemeClr val="bg1"/>
                </a:solidFill>
                <a:cs typeface="PT Bold Heading" pitchFamily="2" charset="-78"/>
              </a:rPr>
              <a:t>- يتم خلالها تثبيت ثاني أكسيد الكربون واختزاله لتشكيل سكريات بسيطة وذلك عبر حلقة كيميائية تتضمن 13 تفاعلاً إنزيمياً، ويشترك فيها عدد كبير من السكريات الثلاثية والرباعية والخماسية والسداسية والسباعية الكربون ،تدعى هذه الحلقة بحلقة كالفن نسبة إلى مكتشفها.</a:t>
            </a:r>
          </a:p>
          <a:p>
            <a:pPr algn="just" eaLnBrk="1" hangingPunct="1">
              <a:buFont typeface="Wingdings" pitchFamily="2" charset="2"/>
              <a:buNone/>
            </a:pPr>
            <a:endParaRPr lang="en-US" smtClean="0">
              <a:solidFill>
                <a:schemeClr val="bg1"/>
              </a:solidFill>
            </a:endParaRPr>
          </a:p>
        </p:txBody>
      </p:sp>
    </p:spTree>
    <p:custDataLst>
      <p:tags r:id="rId1"/>
    </p:custData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chlph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8" y="1428750"/>
            <a:ext cx="6734175"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عنوان 6"/>
          <p:cNvSpPr>
            <a:spLocks noGrp="1"/>
          </p:cNvSpPr>
          <p:nvPr>
            <p:ph type="title"/>
          </p:nvPr>
        </p:nvSpPr>
        <p:spPr>
          <a:xfrm>
            <a:off x="214282" y="480994"/>
            <a:ext cx="8929718" cy="947742"/>
          </a:xfrm>
          <a:ln>
            <a:miter lim="800000"/>
            <a:headEnd/>
            <a:tailEnd/>
          </a:ln>
          <a:extLst/>
        </p:spPr>
        <p:txBody>
          <a:bodyPr rtlCol="1">
            <a:normAutofit fontScale="90000"/>
          </a:bodyPr>
          <a:lstStyle/>
          <a:p>
            <a:pPr eaLnBrk="1" fontAlgn="auto" hangingPunct="1">
              <a:spcAft>
                <a:spcPts val="0"/>
              </a:spcAft>
              <a:defRPr/>
            </a:pPr>
            <a:r>
              <a:rPr lang="ar-SA" sz="5300" kern="10" dirty="0" smtClean="0">
                <a:ln w="9525">
                  <a:solidFill>
                    <a:srgbClr val="000000"/>
                  </a:solidFill>
                  <a:round/>
                  <a:headEnd/>
                  <a:tailEnd/>
                </a:ln>
                <a:solidFill>
                  <a:srgbClr val="FFFF00"/>
                </a:solidFill>
                <a:latin typeface="Arial Black"/>
                <a:cs typeface="PT Bold Heading" pitchFamily="2" charset="-78"/>
              </a:rPr>
              <a:t>التركيب الكيميائي لليخضور أ</a:t>
            </a:r>
            <a:r>
              <a:rPr lang="ar-SA" b="1" kern="10" dirty="0" smtClean="0">
                <a:ln w="9525">
                  <a:solidFill>
                    <a:srgbClr val="000000"/>
                  </a:solidFill>
                  <a:round/>
                  <a:headEnd/>
                  <a:tailEnd/>
                </a:ln>
                <a:latin typeface="Arial Black"/>
              </a:rPr>
              <a:t/>
            </a:r>
            <a:br>
              <a:rPr lang="ar-SA" b="1" kern="10" dirty="0" smtClean="0">
                <a:ln w="9525">
                  <a:solidFill>
                    <a:srgbClr val="000000"/>
                  </a:solidFill>
                  <a:round/>
                  <a:headEnd/>
                  <a:tailEnd/>
                </a:ln>
                <a:latin typeface="Arial Black"/>
              </a:rPr>
            </a:br>
            <a:endParaRPr lang="ar-SA" b="1" dirty="0" smtClean="0"/>
          </a:p>
        </p:txBody>
      </p:sp>
    </p:spTree>
    <p:custDataLst>
      <p:tags r:id="rId1"/>
    </p:custData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3">
            <a:extLst>
              <a:ext uri="{28A0092B-C50C-407E-A947-70E740481C1C}">
                <a14:useLocalDpi xmlns:a14="http://schemas.microsoft.com/office/drawing/2010/main" val="0"/>
              </a:ext>
            </a:extLst>
          </a:blip>
          <a:srcRect t="2817"/>
          <a:stretch>
            <a:fillRect/>
          </a:stretch>
        </p:blipFill>
        <p:spPr bwMode="auto">
          <a:xfrm>
            <a:off x="500063" y="1000125"/>
            <a:ext cx="8342312" cy="507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عنوان 6"/>
          <p:cNvSpPr>
            <a:spLocks noGrp="1"/>
          </p:cNvSpPr>
          <p:nvPr>
            <p:ph type="title"/>
          </p:nvPr>
        </p:nvSpPr>
        <p:spPr>
          <a:xfrm>
            <a:off x="633412" y="714356"/>
            <a:ext cx="8510588" cy="304800"/>
          </a:xfrm>
          <a:ln>
            <a:miter lim="800000"/>
            <a:headEnd/>
            <a:tailEnd/>
          </a:ln>
          <a:extLst/>
        </p:spPr>
        <p:txBody>
          <a:bodyPr rtlCol="1">
            <a:normAutofit fontScale="90000"/>
          </a:bodyPr>
          <a:lstStyle/>
          <a:p>
            <a:pPr eaLnBrk="1" fontAlgn="auto" hangingPunct="1">
              <a:spcAft>
                <a:spcPts val="0"/>
              </a:spcAft>
              <a:defRPr/>
            </a:pPr>
            <a:r>
              <a:rPr lang="ar-SA" kern="10" dirty="0" smtClean="0">
                <a:ln w="9525">
                  <a:solidFill>
                    <a:srgbClr val="000000"/>
                  </a:solidFill>
                  <a:round/>
                  <a:headEnd/>
                  <a:tailEnd/>
                </a:ln>
                <a:solidFill>
                  <a:schemeClr val="bg1"/>
                </a:solidFill>
                <a:latin typeface="Arial Black"/>
                <a:cs typeface="PT Bold Heading" pitchFamily="2" charset="-78"/>
              </a:rPr>
              <a:t>طيف الامتصاص لليخضور أ</a:t>
            </a:r>
            <a:r>
              <a:rPr lang="ar-SA" b="1" kern="10" dirty="0" smtClean="0">
                <a:ln w="9525">
                  <a:solidFill>
                    <a:srgbClr val="000000"/>
                  </a:solidFill>
                  <a:round/>
                  <a:headEnd/>
                  <a:tailEnd/>
                </a:ln>
                <a:latin typeface="Arial Black"/>
              </a:rPr>
              <a:t/>
            </a:r>
            <a:br>
              <a:rPr lang="ar-SA" b="1" kern="10" dirty="0" smtClean="0">
                <a:ln w="9525">
                  <a:solidFill>
                    <a:srgbClr val="000000"/>
                  </a:solidFill>
                  <a:round/>
                  <a:headEnd/>
                  <a:tailEnd/>
                </a:ln>
                <a:latin typeface="Arial Black"/>
              </a:rPr>
            </a:br>
            <a:endParaRPr lang="ar-SA" b="1" dirty="0" smtClean="0"/>
          </a:p>
        </p:txBody>
      </p:sp>
    </p:spTree>
    <p:custDataLst>
      <p:tags r:id="rId1"/>
    </p:custData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E:\ملفات جميع  الصور العلمية و الشخصية\كل الصور -المشتل -النباتات - الأزهار\My Pictures\عملية البناء.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274638"/>
            <a:ext cx="8286750" cy="658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عنوان 6"/>
          <p:cNvSpPr>
            <a:spLocks noGrp="1"/>
          </p:cNvSpPr>
          <p:nvPr>
            <p:ph type="title"/>
          </p:nvPr>
        </p:nvSpPr>
        <p:spPr>
          <a:xfrm>
            <a:off x="357158" y="52366"/>
            <a:ext cx="8429684" cy="519114"/>
          </a:xfrm>
          <a:ln>
            <a:miter lim="800000"/>
            <a:headEnd/>
            <a:tailEnd/>
          </a:ln>
          <a:extLst/>
        </p:spPr>
        <p:txBody>
          <a:bodyPr rtlCol="1">
            <a:normAutofit fontScale="90000"/>
          </a:bodyPr>
          <a:lstStyle/>
          <a:p>
            <a:pPr eaLnBrk="1" fontAlgn="auto" hangingPunct="1">
              <a:spcAft>
                <a:spcPts val="0"/>
              </a:spcAft>
              <a:defRPr/>
            </a:pPr>
            <a:r>
              <a:rPr lang="ar-SA" kern="10" dirty="0" smtClean="0">
                <a:ln w="9525">
                  <a:solidFill>
                    <a:srgbClr val="000000"/>
                  </a:solidFill>
                  <a:round/>
                  <a:headEnd/>
                  <a:tailEnd/>
                </a:ln>
                <a:solidFill>
                  <a:srgbClr val="FF0000"/>
                </a:solidFill>
                <a:latin typeface="Arial Black"/>
                <a:cs typeface="PT Bold Heading" pitchFamily="2" charset="-78"/>
              </a:rPr>
              <a:t>ملخص عملية البناء الضوئي </a:t>
            </a:r>
            <a:endParaRPr lang="ar-SA" b="1" dirty="0" smtClean="0">
              <a:solidFill>
                <a:srgbClr val="FF0000"/>
              </a:solidFill>
            </a:endParaRPr>
          </a:p>
        </p:txBody>
      </p:sp>
    </p:spTree>
    <p:custDataLst>
      <p:tags r:id="rId1"/>
    </p:custData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psover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5" y="0"/>
            <a:ext cx="56435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title"/>
          </p:nvPr>
        </p:nvSpPr>
        <p:spPr>
          <a:xfrm>
            <a:off x="557213" y="0"/>
            <a:ext cx="8229600" cy="1143000"/>
          </a:xfrm>
        </p:spPr>
        <p:txBody>
          <a:bodyPr/>
          <a:lstStyle/>
          <a:p>
            <a:pPr eaLnBrk="1" hangingPunct="1"/>
            <a:r>
              <a:rPr lang="en-US" b="1" smtClean="0"/>
              <a:t>Light Absorption Reaction</a:t>
            </a:r>
          </a:p>
        </p:txBody>
      </p:sp>
      <p:pic>
        <p:nvPicPr>
          <p:cNvPr id="18435" name="Picture 5" descr="npo00007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438" y="1509713"/>
            <a:ext cx="6429375" cy="534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عنوان 6"/>
          <p:cNvSpPr txBox="1">
            <a:spLocks/>
          </p:cNvSpPr>
          <p:nvPr/>
        </p:nvSpPr>
        <p:spPr bwMode="auto">
          <a:xfrm>
            <a:off x="0" y="857232"/>
            <a:ext cx="8715436" cy="928694"/>
          </a:xfrm>
          <a:prstGeom prst="rect">
            <a:avLst/>
          </a:prstGeom>
          <a:noFill/>
          <a:ln w="9525">
            <a:noFill/>
            <a:miter lim="800000"/>
            <a:headEnd/>
            <a:tailEnd/>
          </a:ln>
        </p:spPr>
        <p:txBody>
          <a:bodyPr rtlCol="1" anchor="ctr">
            <a:normAutofit fontScale="77500" lnSpcReduction="20000"/>
          </a:bodyPr>
          <a:lstStyle/>
          <a:p>
            <a:pPr algn="ctr" fontAlgn="auto">
              <a:spcAft>
                <a:spcPts val="0"/>
              </a:spcAft>
              <a:defRPr/>
            </a:pPr>
            <a:r>
              <a:rPr lang="ar-SA" sz="4400" kern="10" dirty="0">
                <a:ln w="9525">
                  <a:solidFill>
                    <a:srgbClr val="000000"/>
                  </a:solidFill>
                  <a:round/>
                  <a:headEnd/>
                  <a:tailEnd/>
                </a:ln>
                <a:solidFill>
                  <a:schemeClr val="bg1"/>
                </a:solidFill>
                <a:latin typeface="Arial Black"/>
                <a:ea typeface="+mj-ea"/>
                <a:cs typeface="PT Bold Heading" pitchFamily="2" charset="-78"/>
              </a:rPr>
              <a:t>تفاعل امتصاص الضوء ( تفاعلات الضوء)</a:t>
            </a:r>
            <a:r>
              <a:rPr lang="ar-SA" sz="4400" b="1" kern="10" dirty="0">
                <a:ln w="9525">
                  <a:solidFill>
                    <a:srgbClr val="000000"/>
                  </a:solidFill>
                  <a:round/>
                  <a:headEnd/>
                  <a:tailEnd/>
                </a:ln>
                <a:solidFill>
                  <a:schemeClr val="tx2"/>
                </a:solidFill>
                <a:latin typeface="Arial Black"/>
                <a:ea typeface="+mj-ea"/>
                <a:cs typeface="+mj-cs"/>
              </a:rPr>
              <a:t/>
            </a:r>
            <a:br>
              <a:rPr lang="ar-SA" sz="4400" b="1" kern="10" dirty="0">
                <a:ln w="9525">
                  <a:solidFill>
                    <a:srgbClr val="000000"/>
                  </a:solidFill>
                  <a:round/>
                  <a:headEnd/>
                  <a:tailEnd/>
                </a:ln>
                <a:solidFill>
                  <a:schemeClr val="tx2"/>
                </a:solidFill>
                <a:latin typeface="Arial Black"/>
                <a:ea typeface="+mj-ea"/>
                <a:cs typeface="+mj-cs"/>
              </a:rPr>
            </a:br>
            <a:endParaRPr lang="ar-SA" sz="4400" b="1" kern="0" dirty="0">
              <a:solidFill>
                <a:schemeClr val="tx2"/>
              </a:solidFill>
              <a:latin typeface="+mj-lt"/>
              <a:ea typeface="+mj-ea"/>
              <a:cs typeface="+mj-cs"/>
            </a:endParaRPr>
          </a:p>
        </p:txBody>
      </p:sp>
    </p:spTree>
    <p:custDataLst>
      <p:tags r:id="rId1"/>
    </p:custData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noChangeArrowheads="1"/>
          </p:cNvSpPr>
          <p:nvPr>
            <p:ph type="title"/>
          </p:nvPr>
        </p:nvSpPr>
        <p:spPr>
          <a:xfrm>
            <a:off x="0" y="274638"/>
            <a:ext cx="9144000" cy="1143000"/>
          </a:xfrm>
        </p:spPr>
        <p:txBody>
          <a:bodyPr rtlCol="1">
            <a:normAutofit fontScale="90000"/>
          </a:bodyPr>
          <a:lstStyle/>
          <a:p>
            <a:pPr eaLnBrk="1" fontAlgn="auto" hangingPunct="1">
              <a:spcAft>
                <a:spcPts val="0"/>
              </a:spcAft>
              <a:defRPr/>
            </a:pPr>
            <a:r>
              <a:rPr lang="en-US" dirty="0" smtClean="0">
                <a:solidFill>
                  <a:schemeClr val="bg1"/>
                </a:solidFill>
                <a:latin typeface="Arial Black" pitchFamily="34" charset="0"/>
              </a:rPr>
              <a:t>Electron Transport</a:t>
            </a:r>
            <a:r>
              <a:rPr lang="en-US" dirty="0" smtClean="0"/>
              <a:t/>
            </a:r>
            <a:br>
              <a:rPr lang="en-US" dirty="0" smtClean="0"/>
            </a:br>
            <a:r>
              <a:rPr lang="ar-SA" dirty="0" smtClean="0">
                <a:solidFill>
                  <a:schemeClr val="bg1"/>
                </a:solidFill>
              </a:rPr>
              <a:t>(</a:t>
            </a:r>
            <a:r>
              <a:rPr lang="ar-SA" dirty="0" smtClean="0">
                <a:solidFill>
                  <a:schemeClr val="bg1"/>
                </a:solidFill>
                <a:cs typeface="PT Bold Heading" pitchFamily="2" charset="-78"/>
              </a:rPr>
              <a:t>رسم تخيطي للنقل الإلكتروني</a:t>
            </a:r>
            <a:r>
              <a:rPr lang="ar-SA" dirty="0" smtClean="0">
                <a:solidFill>
                  <a:schemeClr val="bg1"/>
                </a:solidFill>
              </a:rPr>
              <a:t>)</a:t>
            </a:r>
            <a:endParaRPr lang="en-US" dirty="0" smtClean="0">
              <a:solidFill>
                <a:schemeClr val="bg1"/>
              </a:solidFill>
            </a:endParaRPr>
          </a:p>
        </p:txBody>
      </p:sp>
      <p:pic>
        <p:nvPicPr>
          <p:cNvPr id="19459" name="Picture 5" descr="npo00008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ustDataLst>
      <p:tags r:id="rId1"/>
    </p:custData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00063" y="0"/>
            <a:ext cx="8229600" cy="1143000"/>
          </a:xfrm>
        </p:spPr>
        <p:txBody>
          <a:bodyPr/>
          <a:lstStyle/>
          <a:p>
            <a:pPr eaLnBrk="1" hangingPunct="1"/>
            <a:r>
              <a:rPr lang="en-US" sz="3600" smtClean="0">
                <a:solidFill>
                  <a:schemeClr val="bg1"/>
                </a:solidFill>
                <a:cs typeface="PT Bold Heading" pitchFamily="2" charset="-78"/>
              </a:rPr>
              <a:t>Photosystems and Electron Transport</a:t>
            </a:r>
          </a:p>
        </p:txBody>
      </p:sp>
      <p:pic>
        <p:nvPicPr>
          <p:cNvPr id="20483" name="Picture 3" descr="npo0000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50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 name="عنوان 6"/>
          <p:cNvSpPr txBox="1">
            <a:spLocks/>
          </p:cNvSpPr>
          <p:nvPr/>
        </p:nvSpPr>
        <p:spPr bwMode="auto">
          <a:xfrm>
            <a:off x="142844" y="785794"/>
            <a:ext cx="8715436" cy="928694"/>
          </a:xfrm>
          <a:prstGeom prst="rect">
            <a:avLst/>
          </a:prstGeom>
          <a:noFill/>
          <a:ln w="9525">
            <a:noFill/>
            <a:miter lim="800000"/>
            <a:headEnd/>
            <a:tailEnd/>
          </a:ln>
        </p:spPr>
        <p:txBody>
          <a:bodyPr rtlCol="1" anchor="ctr">
            <a:normAutofit/>
          </a:bodyPr>
          <a:lstStyle/>
          <a:p>
            <a:pPr algn="ctr" fontAlgn="auto">
              <a:spcAft>
                <a:spcPts val="0"/>
              </a:spcAft>
              <a:defRPr/>
            </a:pPr>
            <a:r>
              <a:rPr lang="ar-SA" sz="4400" kern="10" dirty="0">
                <a:ln w="9525">
                  <a:solidFill>
                    <a:srgbClr val="000000"/>
                  </a:solidFill>
                  <a:round/>
                  <a:headEnd/>
                  <a:tailEnd/>
                </a:ln>
                <a:solidFill>
                  <a:srgbClr val="FF0000"/>
                </a:solidFill>
                <a:latin typeface="Arial Black"/>
                <a:ea typeface="+mj-ea"/>
                <a:cs typeface="PT Bold Heading" pitchFamily="2" charset="-78"/>
              </a:rPr>
              <a:t>الأجهزة الضوئية والنقل الإلكتروني </a:t>
            </a:r>
            <a:endParaRPr lang="ar-SA" sz="4400" b="1" kern="0" dirty="0">
              <a:solidFill>
                <a:srgbClr val="FF0000"/>
              </a:solidFill>
              <a:latin typeface="+mj-lt"/>
              <a:ea typeface="+mj-ea"/>
              <a:cs typeface="+mj-cs"/>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78" name="Rectangle 14"/>
          <p:cNvSpPr>
            <a:spLocks noGrp="1" noChangeArrowheads="1"/>
          </p:cNvSpPr>
          <p:nvPr>
            <p:ph type="title"/>
          </p:nvPr>
        </p:nvSpPr>
        <p:spPr>
          <a:xfrm>
            <a:off x="0" y="2071688"/>
            <a:ext cx="9144000" cy="5072062"/>
          </a:xfrm>
        </p:spPr>
        <p:txBody>
          <a:bodyPr/>
          <a:lstStyle/>
          <a:p>
            <a:pPr algn="just" eaLnBrk="1" hangingPunct="1">
              <a:lnSpc>
                <a:spcPct val="150000"/>
              </a:lnSpc>
            </a:pPr>
            <a:r>
              <a:rPr lang="ar-SA" sz="3600" b="1" smtClean="0">
                <a:solidFill>
                  <a:srgbClr val="FFFFCC"/>
                </a:solidFill>
                <a:cs typeface="PT Bold Heading" pitchFamily="2" charset="-78"/>
              </a:rPr>
              <a:t>عملية البناء الضوئي من أهم العمليات الحيوية التي تتم على سطح الكرة الأرضية، </a:t>
            </a:r>
            <a:r>
              <a:rPr lang="ar-SA" sz="3600" b="1" smtClean="0">
                <a:solidFill>
                  <a:schemeClr val="bg1"/>
                </a:solidFill>
                <a:cs typeface="PT Bold Heading" pitchFamily="2" charset="-78"/>
              </a:rPr>
              <a:t>ولهذه العملية العديد من الشروط اللازم توفرها في البيئة الخارجية والداخلية للنبات حتى يقوم بعملية الضوئي</a:t>
            </a:r>
            <a:r>
              <a:rPr lang="en-US" sz="4000" b="1" smtClean="0">
                <a:solidFill>
                  <a:schemeClr val="bg1"/>
                </a:solidFill>
                <a:cs typeface="PT Bold Heading" pitchFamily="2" charset="-78"/>
              </a:rPr>
              <a:t>                                      </a:t>
            </a:r>
            <a:r>
              <a:rPr lang="ar-SA" sz="4000" smtClean="0">
                <a:solidFill>
                  <a:schemeClr val="bg1"/>
                </a:solidFill>
                <a:cs typeface="PT Bold Heading" pitchFamily="2" charset="-78"/>
              </a:rPr>
              <a:t/>
            </a:r>
            <a:br>
              <a:rPr lang="ar-SA" sz="4000" smtClean="0">
                <a:solidFill>
                  <a:schemeClr val="bg1"/>
                </a:solidFill>
                <a:cs typeface="PT Bold Heading" pitchFamily="2" charset="-78"/>
              </a:rPr>
            </a:br>
            <a:r>
              <a:rPr lang="ar-SA" sz="4000" smtClean="0">
                <a:solidFill>
                  <a:schemeClr val="bg1"/>
                </a:solidFill>
                <a:cs typeface="PT Bold Heading" pitchFamily="2" charset="-78"/>
              </a:rPr>
              <a:t/>
            </a:r>
            <a:br>
              <a:rPr lang="ar-SA" sz="4000" smtClean="0">
                <a:solidFill>
                  <a:schemeClr val="bg1"/>
                </a:solidFill>
                <a:cs typeface="PT Bold Heading" pitchFamily="2" charset="-78"/>
              </a:rPr>
            </a:br>
            <a:endParaRPr lang="en-US" sz="4000" smtClean="0">
              <a:solidFill>
                <a:schemeClr val="bg1"/>
              </a:solidFill>
              <a:cs typeface="PT Bold Heading" pitchFamily="2" charset="-7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1278"/>
                                        </p:tgtEl>
                                        <p:attrNameLst>
                                          <p:attrName>style.visibility</p:attrName>
                                        </p:attrNameLst>
                                      </p:cBhvr>
                                      <p:to>
                                        <p:strVal val="visible"/>
                                      </p:to>
                                    </p:set>
                                    <p:animEffect transition="in" filter="fade">
                                      <p:cBhvr>
                                        <p:cTn id="7" dur="1000"/>
                                        <p:tgtEl>
                                          <p:spTgt spid="11278"/>
                                        </p:tgtEl>
                                      </p:cBhvr>
                                    </p:animEffect>
                                    <p:anim calcmode="lin" valueType="num">
                                      <p:cBhvr>
                                        <p:cTn id="8" dur="1000" fill="hold"/>
                                        <p:tgtEl>
                                          <p:spTgt spid="11278"/>
                                        </p:tgtEl>
                                        <p:attrNameLst>
                                          <p:attrName>ppt_x</p:attrName>
                                        </p:attrNameLst>
                                      </p:cBhvr>
                                      <p:tavLst>
                                        <p:tav tm="0">
                                          <p:val>
                                            <p:strVal val="#ppt_x"/>
                                          </p:val>
                                        </p:tav>
                                        <p:tav tm="100000">
                                          <p:val>
                                            <p:strVal val="#ppt_x"/>
                                          </p:val>
                                        </p:tav>
                                      </p:tavLst>
                                    </p:anim>
                                    <p:anim calcmode="lin" valueType="num">
                                      <p:cBhvr>
                                        <p:cTn id="9" dur="1000" fill="hold"/>
                                        <p:tgtEl>
                                          <p:spTgt spid="112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85750" y="-214313"/>
            <a:ext cx="9601200" cy="1143001"/>
          </a:xfrm>
        </p:spPr>
        <p:txBody>
          <a:bodyPr/>
          <a:lstStyle/>
          <a:p>
            <a:pPr eaLnBrk="1" hangingPunct="1"/>
            <a:r>
              <a:rPr lang="en-US" sz="3600" b="1" smtClean="0">
                <a:solidFill>
                  <a:schemeClr val="bg1"/>
                </a:solidFill>
              </a:rPr>
              <a:t>Photosystems and Electron Transport</a:t>
            </a:r>
          </a:p>
        </p:txBody>
      </p:sp>
      <p:pic>
        <p:nvPicPr>
          <p:cNvPr id="21507" name="Picture 3" descr="npo0000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7488"/>
            <a:ext cx="9144000" cy="537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 name="عنوان 6"/>
          <p:cNvSpPr txBox="1">
            <a:spLocks/>
          </p:cNvSpPr>
          <p:nvPr/>
        </p:nvSpPr>
        <p:spPr bwMode="auto">
          <a:xfrm>
            <a:off x="142844" y="571480"/>
            <a:ext cx="8715436" cy="928694"/>
          </a:xfrm>
          <a:prstGeom prst="rect">
            <a:avLst/>
          </a:prstGeom>
          <a:noFill/>
          <a:ln w="9525">
            <a:noFill/>
            <a:miter lim="800000"/>
            <a:headEnd/>
            <a:tailEnd/>
          </a:ln>
        </p:spPr>
        <p:txBody>
          <a:bodyPr rtlCol="1" anchor="ctr">
            <a:normAutofit/>
          </a:bodyPr>
          <a:lstStyle/>
          <a:p>
            <a:pPr algn="ctr" fontAlgn="auto">
              <a:spcAft>
                <a:spcPts val="0"/>
              </a:spcAft>
              <a:defRPr/>
            </a:pPr>
            <a:r>
              <a:rPr lang="ar-SA" sz="4400" kern="10" dirty="0">
                <a:ln w="9525">
                  <a:solidFill>
                    <a:srgbClr val="000000"/>
                  </a:solidFill>
                  <a:round/>
                  <a:headEnd/>
                  <a:tailEnd/>
                </a:ln>
                <a:solidFill>
                  <a:srgbClr val="FF0000"/>
                </a:solidFill>
                <a:latin typeface="Arial Black"/>
                <a:ea typeface="+mj-ea"/>
                <a:cs typeface="PT Bold Heading" pitchFamily="2" charset="-78"/>
              </a:rPr>
              <a:t>الأجهزة الضوئية والنقل الإلكتروني </a:t>
            </a:r>
            <a:endParaRPr lang="ar-SA" sz="4400" b="1" kern="0" dirty="0">
              <a:solidFill>
                <a:srgbClr val="FF0000"/>
              </a:solidFill>
              <a:latin typeface="+mj-lt"/>
              <a:ea typeface="+mj-ea"/>
              <a:cs typeface="+mj-cs"/>
            </a:endParaRP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14313" y="-214313"/>
            <a:ext cx="9525001" cy="1143001"/>
          </a:xfrm>
        </p:spPr>
        <p:txBody>
          <a:bodyPr/>
          <a:lstStyle/>
          <a:p>
            <a:pPr eaLnBrk="1" hangingPunct="1"/>
            <a:r>
              <a:rPr lang="en-US" sz="3600" b="1" smtClean="0">
                <a:solidFill>
                  <a:schemeClr val="bg1"/>
                </a:solidFill>
              </a:rPr>
              <a:t>Photosystems and Electron Transport</a:t>
            </a:r>
          </a:p>
        </p:txBody>
      </p:sp>
      <p:pic>
        <p:nvPicPr>
          <p:cNvPr id="22531" name="Picture 3" descr="npo0000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7488"/>
            <a:ext cx="9144000" cy="537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 name="عنوان 6"/>
          <p:cNvSpPr txBox="1">
            <a:spLocks/>
          </p:cNvSpPr>
          <p:nvPr/>
        </p:nvSpPr>
        <p:spPr bwMode="auto">
          <a:xfrm>
            <a:off x="285720" y="642918"/>
            <a:ext cx="8715436" cy="928694"/>
          </a:xfrm>
          <a:prstGeom prst="rect">
            <a:avLst/>
          </a:prstGeom>
          <a:noFill/>
          <a:ln w="9525">
            <a:noFill/>
            <a:miter lim="800000"/>
            <a:headEnd/>
            <a:tailEnd/>
          </a:ln>
        </p:spPr>
        <p:txBody>
          <a:bodyPr rtlCol="1" anchor="ctr">
            <a:normAutofit/>
          </a:bodyPr>
          <a:lstStyle/>
          <a:p>
            <a:pPr algn="ctr" fontAlgn="auto">
              <a:spcAft>
                <a:spcPts val="0"/>
              </a:spcAft>
              <a:defRPr/>
            </a:pPr>
            <a:r>
              <a:rPr lang="ar-SA" sz="4400" kern="10" dirty="0">
                <a:ln w="9525">
                  <a:solidFill>
                    <a:srgbClr val="000000"/>
                  </a:solidFill>
                  <a:round/>
                  <a:headEnd/>
                  <a:tailEnd/>
                </a:ln>
                <a:solidFill>
                  <a:srgbClr val="FFFF66"/>
                </a:solidFill>
                <a:latin typeface="Arial Black"/>
                <a:ea typeface="+mj-ea"/>
                <a:cs typeface="PT Bold Heading" pitchFamily="2" charset="-78"/>
              </a:rPr>
              <a:t>الأجهزة الضوئية والنقل الإلكتروني</a:t>
            </a:r>
            <a:r>
              <a:rPr lang="ar-SA" sz="4400" kern="10" dirty="0">
                <a:ln w="9525">
                  <a:solidFill>
                    <a:srgbClr val="000000"/>
                  </a:solidFill>
                  <a:round/>
                  <a:headEnd/>
                  <a:tailEnd/>
                </a:ln>
                <a:solidFill>
                  <a:srgbClr val="FF0000"/>
                </a:solidFill>
                <a:latin typeface="Arial Black"/>
                <a:ea typeface="+mj-ea"/>
                <a:cs typeface="PT Bold Heading" pitchFamily="2" charset="-78"/>
              </a:rPr>
              <a:t> </a:t>
            </a:r>
            <a:endParaRPr lang="ar-SA" sz="4400" b="1" kern="0" dirty="0">
              <a:solidFill>
                <a:srgbClr val="FF0000"/>
              </a:solidFill>
              <a:latin typeface="+mj-lt"/>
              <a:ea typeface="+mj-ea"/>
              <a:cs typeface="+mj-cs"/>
            </a:endParaRP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00025" y="-285750"/>
            <a:ext cx="8229600" cy="1143000"/>
          </a:xfrm>
        </p:spPr>
        <p:txBody>
          <a:bodyPr/>
          <a:lstStyle/>
          <a:p>
            <a:pPr eaLnBrk="1" hangingPunct="1"/>
            <a:r>
              <a:rPr lang="en-US" sz="3200" b="1" smtClean="0">
                <a:solidFill>
                  <a:schemeClr val="bg1"/>
                </a:solidFill>
              </a:rPr>
              <a:t>Photosystems and Electron Transport</a:t>
            </a:r>
          </a:p>
        </p:txBody>
      </p:sp>
      <p:pic>
        <p:nvPicPr>
          <p:cNvPr id="23555" name="Picture 3" descr="npo0000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7488"/>
            <a:ext cx="9144000" cy="537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 name="عنوان 6"/>
          <p:cNvSpPr txBox="1">
            <a:spLocks/>
          </p:cNvSpPr>
          <p:nvPr/>
        </p:nvSpPr>
        <p:spPr bwMode="auto">
          <a:xfrm>
            <a:off x="-32" y="571480"/>
            <a:ext cx="8715436" cy="928694"/>
          </a:xfrm>
          <a:prstGeom prst="rect">
            <a:avLst/>
          </a:prstGeom>
          <a:noFill/>
          <a:ln w="9525">
            <a:noFill/>
            <a:miter lim="800000"/>
            <a:headEnd/>
            <a:tailEnd/>
          </a:ln>
        </p:spPr>
        <p:txBody>
          <a:bodyPr rtlCol="1" anchor="ctr">
            <a:normAutofit/>
          </a:bodyPr>
          <a:lstStyle/>
          <a:p>
            <a:pPr algn="ctr" fontAlgn="auto">
              <a:spcAft>
                <a:spcPts val="0"/>
              </a:spcAft>
              <a:defRPr/>
            </a:pPr>
            <a:r>
              <a:rPr lang="ar-SA" sz="4400" kern="10" dirty="0">
                <a:ln w="9525">
                  <a:solidFill>
                    <a:srgbClr val="000000"/>
                  </a:solidFill>
                  <a:round/>
                  <a:headEnd/>
                  <a:tailEnd/>
                </a:ln>
                <a:solidFill>
                  <a:srgbClr val="FFFF00"/>
                </a:solidFill>
                <a:latin typeface="Arial Black"/>
                <a:ea typeface="+mj-ea"/>
                <a:cs typeface="PT Bold Heading" pitchFamily="2" charset="-78"/>
              </a:rPr>
              <a:t>الأجهزة الضوئية والنقل الإلكتروني </a:t>
            </a:r>
            <a:endParaRPr lang="ar-SA" sz="4400" b="1" kern="0" dirty="0">
              <a:solidFill>
                <a:srgbClr val="FFFF00"/>
              </a:solidFill>
              <a:latin typeface="+mj-lt"/>
              <a:ea typeface="+mj-ea"/>
              <a:cs typeface="+mj-cs"/>
            </a:endParaRP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1" descr="npo0000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7013"/>
            <a:ext cx="9144000" cy="536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4579" name="Rectangle 2"/>
          <p:cNvSpPr>
            <a:spLocks noGrp="1" noChangeArrowheads="1"/>
          </p:cNvSpPr>
          <p:nvPr>
            <p:ph type="title"/>
          </p:nvPr>
        </p:nvSpPr>
        <p:spPr>
          <a:xfrm>
            <a:off x="200025" y="-142875"/>
            <a:ext cx="8229600" cy="1143000"/>
          </a:xfrm>
        </p:spPr>
        <p:txBody>
          <a:bodyPr/>
          <a:lstStyle/>
          <a:p>
            <a:pPr eaLnBrk="1" hangingPunct="1"/>
            <a:r>
              <a:rPr lang="en-US" sz="3200" b="1" smtClean="0">
                <a:solidFill>
                  <a:schemeClr val="bg1"/>
                </a:solidFill>
              </a:rPr>
              <a:t>Photosystems and Electron Transport</a:t>
            </a:r>
          </a:p>
        </p:txBody>
      </p:sp>
      <p:sp>
        <p:nvSpPr>
          <p:cNvPr id="6" name="عنوان 6"/>
          <p:cNvSpPr txBox="1">
            <a:spLocks/>
          </p:cNvSpPr>
          <p:nvPr/>
        </p:nvSpPr>
        <p:spPr bwMode="auto">
          <a:xfrm>
            <a:off x="-32" y="571480"/>
            <a:ext cx="8715436" cy="928694"/>
          </a:xfrm>
          <a:prstGeom prst="rect">
            <a:avLst/>
          </a:prstGeom>
          <a:noFill/>
          <a:ln w="9525">
            <a:noFill/>
            <a:miter lim="800000"/>
            <a:headEnd/>
            <a:tailEnd/>
          </a:ln>
        </p:spPr>
        <p:txBody>
          <a:bodyPr rtlCol="1" anchor="ctr">
            <a:normAutofit/>
          </a:bodyPr>
          <a:lstStyle/>
          <a:p>
            <a:pPr algn="ctr" fontAlgn="auto">
              <a:spcAft>
                <a:spcPts val="0"/>
              </a:spcAft>
              <a:defRPr/>
            </a:pPr>
            <a:r>
              <a:rPr lang="ar-SA" sz="4400" kern="10" dirty="0">
                <a:ln w="9525">
                  <a:solidFill>
                    <a:srgbClr val="000000"/>
                  </a:solidFill>
                  <a:round/>
                  <a:headEnd/>
                  <a:tailEnd/>
                </a:ln>
                <a:solidFill>
                  <a:srgbClr val="FFFF00"/>
                </a:solidFill>
                <a:latin typeface="Arial Black"/>
                <a:ea typeface="+mj-ea"/>
                <a:cs typeface="PT Bold Heading" pitchFamily="2" charset="-78"/>
              </a:rPr>
              <a:t>الأجهزة الضوئية والنقل الإلكتروني </a:t>
            </a:r>
            <a:endParaRPr lang="ar-SA" sz="4400" b="1" kern="0" dirty="0">
              <a:solidFill>
                <a:srgbClr val="FFFF00"/>
              </a:solidFill>
              <a:latin typeface="+mj-lt"/>
              <a:ea typeface="+mj-ea"/>
              <a:cs typeface="+mj-cs"/>
            </a:endParaRP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عنوان 1"/>
          <p:cNvSpPr>
            <a:spLocks noGrp="1"/>
          </p:cNvSpPr>
          <p:nvPr>
            <p:ph type="title"/>
          </p:nvPr>
        </p:nvSpPr>
        <p:spPr>
          <a:xfrm>
            <a:off x="714375" y="0"/>
            <a:ext cx="8229600" cy="857250"/>
          </a:xfrm>
        </p:spPr>
        <p:txBody>
          <a:bodyPr/>
          <a:lstStyle/>
          <a:p>
            <a:r>
              <a:rPr lang="ar-SA" sz="3600" smtClean="0">
                <a:solidFill>
                  <a:schemeClr val="tx1"/>
                </a:solidFill>
                <a:cs typeface="PT Bold Heading" pitchFamily="2" charset="-78"/>
              </a:rPr>
              <a:t>ملخص عمليتي البناء الضوئي والتنفس</a:t>
            </a:r>
          </a:p>
        </p:txBody>
      </p:sp>
      <p:pic>
        <p:nvPicPr>
          <p:cNvPr id="25603" name="Picture 2"/>
          <p:cNvPicPr>
            <a:picLocks noChangeAspect="1" noChangeArrowheads="1"/>
          </p:cNvPicPr>
          <p:nvPr/>
        </p:nvPicPr>
        <p:blipFill>
          <a:blip r:embed="rId3">
            <a:extLst>
              <a:ext uri="{28A0092B-C50C-407E-A947-70E740481C1C}">
                <a14:useLocalDpi xmlns:a14="http://schemas.microsoft.com/office/drawing/2010/main" val="0"/>
              </a:ext>
            </a:extLst>
          </a:blip>
          <a:srcRect l="8333" r="7291" b="13435"/>
          <a:stretch>
            <a:fillRect/>
          </a:stretch>
        </p:blipFill>
        <p:spPr bwMode="auto">
          <a:xfrm>
            <a:off x="214313" y="785813"/>
            <a:ext cx="8715375" cy="607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p:txBody>
          <a:bodyPr/>
          <a:lstStyle/>
          <a:p>
            <a:pPr eaLnBrk="1" hangingPunct="1"/>
            <a:r>
              <a:rPr lang="en-US" sz="4000" smtClean="0"/>
              <a:t>Electromagnetic Spectrum and Visible Light</a:t>
            </a:r>
          </a:p>
        </p:txBody>
      </p:sp>
      <p:pic>
        <p:nvPicPr>
          <p:cNvPr id="26627" name="Picture 5" descr="744px-Spect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544638"/>
            <a:ext cx="6400800" cy="451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7"/>
          <p:cNvSpPr txBox="1">
            <a:spLocks noChangeArrowheads="1"/>
          </p:cNvSpPr>
          <p:nvPr/>
        </p:nvSpPr>
        <p:spPr bwMode="auto">
          <a:xfrm>
            <a:off x="990600" y="15240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1200" b="1"/>
              <a:t>Gamma</a:t>
            </a:r>
            <a:br>
              <a:rPr lang="en-US" altLang="en-US" sz="1200" b="1"/>
            </a:br>
            <a:r>
              <a:rPr lang="en-US" altLang="en-US" sz="1200" b="1"/>
              <a:t>rays</a:t>
            </a:r>
          </a:p>
        </p:txBody>
      </p:sp>
      <p:sp>
        <p:nvSpPr>
          <p:cNvPr id="26629" name="Text Box 8"/>
          <p:cNvSpPr txBox="1">
            <a:spLocks noChangeArrowheads="1"/>
          </p:cNvSpPr>
          <p:nvPr/>
        </p:nvSpPr>
        <p:spPr bwMode="auto">
          <a:xfrm>
            <a:off x="2286000" y="1676400"/>
            <a:ext cx="72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1200" b="1"/>
              <a:t>X-rays</a:t>
            </a:r>
          </a:p>
        </p:txBody>
      </p:sp>
      <p:sp>
        <p:nvSpPr>
          <p:cNvPr id="26630" name="Text Box 9"/>
          <p:cNvSpPr txBox="1">
            <a:spLocks noChangeArrowheads="1"/>
          </p:cNvSpPr>
          <p:nvPr/>
        </p:nvSpPr>
        <p:spPr bwMode="auto">
          <a:xfrm>
            <a:off x="3200400" y="1676400"/>
            <a:ext cx="72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1200" b="1"/>
              <a:t>UV</a:t>
            </a:r>
          </a:p>
        </p:txBody>
      </p:sp>
      <p:sp>
        <p:nvSpPr>
          <p:cNvPr id="26631" name="Text Box 10"/>
          <p:cNvSpPr txBox="1">
            <a:spLocks noChangeArrowheads="1"/>
          </p:cNvSpPr>
          <p:nvPr/>
        </p:nvSpPr>
        <p:spPr bwMode="auto">
          <a:xfrm>
            <a:off x="4876800" y="15240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1200" b="1"/>
              <a:t>Infrared &amp; Microwaves</a:t>
            </a:r>
          </a:p>
        </p:txBody>
      </p:sp>
      <p:sp>
        <p:nvSpPr>
          <p:cNvPr id="26632" name="Text Box 12"/>
          <p:cNvSpPr txBox="1">
            <a:spLocks noChangeArrowheads="1"/>
          </p:cNvSpPr>
          <p:nvPr/>
        </p:nvSpPr>
        <p:spPr bwMode="auto">
          <a:xfrm>
            <a:off x="6324600" y="1676400"/>
            <a:ext cx="1371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1200" b="1"/>
              <a:t>Radio waves</a:t>
            </a:r>
          </a:p>
        </p:txBody>
      </p:sp>
      <p:sp>
        <p:nvSpPr>
          <p:cNvPr id="26633" name="Text Box 13"/>
          <p:cNvSpPr txBox="1">
            <a:spLocks noChangeArrowheads="1"/>
          </p:cNvSpPr>
          <p:nvPr/>
        </p:nvSpPr>
        <p:spPr bwMode="auto">
          <a:xfrm>
            <a:off x="3200400" y="4419600"/>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2400" b="1"/>
              <a:t>Visible light</a:t>
            </a:r>
          </a:p>
        </p:txBody>
      </p:sp>
      <p:sp>
        <p:nvSpPr>
          <p:cNvPr id="26634" name="Rectangle 15"/>
          <p:cNvSpPr>
            <a:spLocks noChangeArrowheads="1"/>
          </p:cNvSpPr>
          <p:nvPr/>
        </p:nvSpPr>
        <p:spPr bwMode="auto">
          <a:xfrm>
            <a:off x="3429000" y="6096000"/>
            <a:ext cx="2025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en-US" b="1"/>
              <a:t>Wavelength (nm)</a:t>
            </a: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298" name="Rectangle 2"/>
          <p:cNvSpPr>
            <a:spLocks noGrp="1" noChangeArrowheads="1"/>
          </p:cNvSpPr>
          <p:nvPr>
            <p:ph type="body" idx="1"/>
          </p:nvPr>
        </p:nvSpPr>
        <p:spPr>
          <a:xfrm>
            <a:off x="304800" y="1600200"/>
            <a:ext cx="8610600" cy="2012950"/>
          </a:xfrm>
        </p:spPr>
        <p:txBody>
          <a:bodyPr/>
          <a:lstStyle/>
          <a:p>
            <a:pPr eaLnBrk="1" hangingPunct="1"/>
            <a:r>
              <a:rPr lang="en-US" smtClean="0"/>
              <a:t>Photosynthesis is the process by which autotrophic organisms use light energy to make sugar and oxygen gas from carbon dioxide and water </a:t>
            </a:r>
          </a:p>
        </p:txBody>
      </p:sp>
      <p:sp>
        <p:nvSpPr>
          <p:cNvPr id="183300" name="Rectangle 4"/>
          <p:cNvSpPr>
            <a:spLocks noChangeArrowheads="1"/>
          </p:cNvSpPr>
          <p:nvPr/>
        </p:nvSpPr>
        <p:spPr bwMode="auto">
          <a:xfrm>
            <a:off x="304800" y="533400"/>
            <a:ext cx="868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87388" indent="-687388" algn="ctr"/>
            <a:r>
              <a:rPr lang="en-US" sz="3600">
                <a:solidFill>
                  <a:schemeClr val="tx2"/>
                </a:solidFill>
              </a:rPr>
              <a:t>AN OVERVIEW OF PHOTOSYNTHESIS</a:t>
            </a:r>
          </a:p>
        </p:txBody>
      </p:sp>
      <p:pic>
        <p:nvPicPr>
          <p:cNvPr id="27652" name="Picture 6"/>
          <p:cNvPicPr>
            <a:picLocks noChangeAspect="1" noChangeArrowheads="1"/>
          </p:cNvPicPr>
          <p:nvPr/>
        </p:nvPicPr>
        <p:blipFill>
          <a:blip r:embed="rId3">
            <a:extLst>
              <a:ext uri="{28A0092B-C50C-407E-A947-70E740481C1C}">
                <a14:useLocalDpi xmlns:a14="http://schemas.microsoft.com/office/drawing/2010/main" val="0"/>
              </a:ext>
            </a:extLst>
          </a:blip>
          <a:srcRect b="11325"/>
          <a:stretch>
            <a:fillRect/>
          </a:stretch>
        </p:blipFill>
        <p:spPr bwMode="auto">
          <a:xfrm>
            <a:off x="228600" y="4114800"/>
            <a:ext cx="868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7"/>
          <p:cNvSpPr txBox="1">
            <a:spLocks noChangeArrowheads="1"/>
          </p:cNvSpPr>
          <p:nvPr/>
        </p:nvSpPr>
        <p:spPr bwMode="auto">
          <a:xfrm>
            <a:off x="1752600" y="5162550"/>
            <a:ext cx="8048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lnSpc>
                <a:spcPct val="90000"/>
              </a:lnSpc>
            </a:pPr>
            <a:r>
              <a:rPr lang="en-US" sz="1400" b="1"/>
              <a:t>Carbon</a:t>
            </a:r>
            <a:br>
              <a:rPr lang="en-US" sz="1400" b="1"/>
            </a:br>
            <a:r>
              <a:rPr lang="en-US" sz="1400" b="1"/>
              <a:t>dioxide</a:t>
            </a:r>
          </a:p>
        </p:txBody>
      </p:sp>
      <p:sp>
        <p:nvSpPr>
          <p:cNvPr id="27654" name="Text Box 8"/>
          <p:cNvSpPr txBox="1">
            <a:spLocks noChangeArrowheads="1"/>
          </p:cNvSpPr>
          <p:nvPr/>
        </p:nvSpPr>
        <p:spPr bwMode="auto">
          <a:xfrm>
            <a:off x="2819400" y="5162550"/>
            <a:ext cx="677863"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lnSpc>
                <a:spcPct val="90000"/>
              </a:lnSpc>
            </a:pPr>
            <a:r>
              <a:rPr lang="en-US" sz="1400" b="1"/>
              <a:t>Water</a:t>
            </a:r>
          </a:p>
        </p:txBody>
      </p:sp>
      <p:sp>
        <p:nvSpPr>
          <p:cNvPr id="27655" name="Text Box 9"/>
          <p:cNvSpPr txBox="1">
            <a:spLocks noChangeArrowheads="1"/>
          </p:cNvSpPr>
          <p:nvPr/>
        </p:nvSpPr>
        <p:spPr bwMode="auto">
          <a:xfrm>
            <a:off x="5257800" y="5162550"/>
            <a:ext cx="88265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90000"/>
              </a:lnSpc>
            </a:pPr>
            <a:r>
              <a:rPr lang="en-US" sz="1400" b="1"/>
              <a:t>Glucose</a:t>
            </a:r>
          </a:p>
        </p:txBody>
      </p:sp>
      <p:sp>
        <p:nvSpPr>
          <p:cNvPr id="27656" name="Text Box 10"/>
          <p:cNvSpPr txBox="1">
            <a:spLocks noChangeArrowheads="1"/>
          </p:cNvSpPr>
          <p:nvPr/>
        </p:nvSpPr>
        <p:spPr bwMode="auto">
          <a:xfrm>
            <a:off x="6629400" y="5162550"/>
            <a:ext cx="8334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lnSpc>
                <a:spcPct val="90000"/>
              </a:lnSpc>
            </a:pPr>
            <a:r>
              <a:rPr lang="en-US" sz="1400" b="1"/>
              <a:t>Oxygen</a:t>
            </a:r>
            <a:br>
              <a:rPr lang="en-US" sz="1400" b="1"/>
            </a:br>
            <a:r>
              <a:rPr lang="en-US" sz="1400" b="1"/>
              <a:t>gas</a:t>
            </a:r>
          </a:p>
        </p:txBody>
      </p:sp>
      <p:sp>
        <p:nvSpPr>
          <p:cNvPr id="27657" name="Text Box 11"/>
          <p:cNvSpPr txBox="1">
            <a:spLocks noChangeArrowheads="1"/>
          </p:cNvSpPr>
          <p:nvPr/>
        </p:nvSpPr>
        <p:spPr bwMode="auto">
          <a:xfrm>
            <a:off x="3505200" y="5486400"/>
            <a:ext cx="18256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lnSpc>
                <a:spcPct val="90000"/>
              </a:lnSpc>
            </a:pPr>
            <a:r>
              <a:rPr lang="en-US" sz="1400" b="1"/>
              <a:t>PHOTOSYNTHESIS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83300"/>
                                        </p:tgtEl>
                                        <p:attrNameLst>
                                          <p:attrName>style.visibility</p:attrName>
                                        </p:attrNameLst>
                                      </p:cBhvr>
                                      <p:to>
                                        <p:strVal val="visible"/>
                                      </p:to>
                                    </p:set>
                                    <p:animEffect transition="in" filter="dissolve">
                                      <p:cBhvr>
                                        <p:cTn id="7" dur="500"/>
                                        <p:tgtEl>
                                          <p:spTgt spid="1833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18329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8" grpId="0" build="p" bldLvl="2" autoUpdateAnimBg="0"/>
      <p:bldP spid="183300"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457200" y="16002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pPr>
            <a:r>
              <a:rPr lang="en-US" altLang="en-US" sz="2800" b="1">
                <a:solidFill>
                  <a:srgbClr val="00CC00"/>
                </a:solidFill>
              </a:rPr>
              <a:t>Different wavelengths of visible light are seen by the human eye as different colors.</a:t>
            </a:r>
          </a:p>
        </p:txBody>
      </p:sp>
      <p:sp>
        <p:nvSpPr>
          <p:cNvPr id="2053" name="Rectangle 5"/>
          <p:cNvSpPr>
            <a:spLocks noChangeArrowheads="1"/>
          </p:cNvSpPr>
          <p:nvPr/>
        </p:nvSpPr>
        <p:spPr bwMode="auto">
          <a:xfrm>
            <a:off x="457200" y="533400"/>
            <a:ext cx="8686800" cy="823913"/>
          </a:xfrm>
          <a:prstGeom prst="rect">
            <a:avLst/>
          </a:prstGeom>
          <a:noFill/>
          <a:ln w="9525">
            <a:noFill/>
            <a:miter lim="800000"/>
            <a:headEnd/>
            <a:tailEnd/>
          </a:ln>
          <a:effectLst/>
        </p:spPr>
        <p:txBody>
          <a:bodyPr>
            <a:spAutoFit/>
          </a:bodyPr>
          <a:lstStyle/>
          <a:p>
            <a:pPr algn="ctr">
              <a:defRPr/>
            </a:pPr>
            <a:r>
              <a:rPr lang="en-US" altLang="en-US" sz="4800">
                <a:solidFill>
                  <a:srgbClr val="D60093"/>
                </a:solidFill>
                <a:effectLst>
                  <a:outerShdw blurRad="38100" dist="38100" dir="2700000" algn="tl">
                    <a:srgbClr val="C0C0C0"/>
                  </a:outerShdw>
                </a:effectLst>
                <a:latin typeface="Arial" charset="0"/>
                <a:cs typeface="Arial" charset="0"/>
              </a:rPr>
              <a:t>WHY</a:t>
            </a:r>
            <a:r>
              <a:rPr lang="en-US" altLang="en-US" sz="4800">
                <a:solidFill>
                  <a:srgbClr val="6600FF"/>
                </a:solidFill>
                <a:effectLst>
                  <a:outerShdw blurRad="38100" dist="38100" dir="2700000" algn="tl">
                    <a:srgbClr val="C0C0C0"/>
                  </a:outerShdw>
                </a:effectLst>
                <a:latin typeface="Arial" charset="0"/>
                <a:cs typeface="Arial" charset="0"/>
              </a:rPr>
              <a:t> ARE</a:t>
            </a:r>
            <a:r>
              <a:rPr lang="en-US" altLang="en-US" sz="4800">
                <a:solidFill>
                  <a:srgbClr val="00CC00"/>
                </a:solidFill>
                <a:effectLst>
                  <a:outerShdw blurRad="38100" dist="38100" dir="2700000" algn="tl">
                    <a:srgbClr val="C0C0C0"/>
                  </a:outerShdw>
                </a:effectLst>
                <a:latin typeface="Arial" charset="0"/>
                <a:cs typeface="Arial" charset="0"/>
              </a:rPr>
              <a:t> PLA</a:t>
            </a:r>
            <a:r>
              <a:rPr lang="en-US" altLang="en-US" sz="4800">
                <a:solidFill>
                  <a:srgbClr val="FFFF00"/>
                </a:solidFill>
                <a:effectLst>
                  <a:outerShdw blurRad="38100" dist="38100" dir="2700000" algn="tl">
                    <a:srgbClr val="C0C0C0"/>
                  </a:outerShdw>
                </a:effectLst>
                <a:latin typeface="Arial" charset="0"/>
                <a:cs typeface="Arial" charset="0"/>
              </a:rPr>
              <a:t>NTS </a:t>
            </a:r>
            <a:r>
              <a:rPr lang="en-US" altLang="en-US" sz="4800">
                <a:solidFill>
                  <a:srgbClr val="FF9933"/>
                </a:solidFill>
                <a:effectLst>
                  <a:outerShdw blurRad="38100" dist="38100" dir="2700000" algn="tl">
                    <a:srgbClr val="C0C0C0"/>
                  </a:outerShdw>
                </a:effectLst>
                <a:latin typeface="Arial" charset="0"/>
                <a:cs typeface="Arial" charset="0"/>
              </a:rPr>
              <a:t>GRE</a:t>
            </a:r>
            <a:r>
              <a:rPr lang="en-US" altLang="en-US" sz="4800">
                <a:solidFill>
                  <a:srgbClr val="FF0000"/>
                </a:solidFill>
                <a:effectLst>
                  <a:outerShdw blurRad="38100" dist="38100" dir="2700000" algn="tl">
                    <a:srgbClr val="C0C0C0"/>
                  </a:outerShdw>
                </a:effectLst>
                <a:latin typeface="Arial" charset="0"/>
                <a:cs typeface="Arial" charset="0"/>
              </a:rPr>
              <a:t>EN?</a:t>
            </a:r>
            <a:endParaRPr lang="en-US" altLang="en-US" sz="4800">
              <a:solidFill>
                <a:schemeClr val="hlink"/>
              </a:solidFill>
              <a:effectLst>
                <a:outerShdw blurRad="38100" dist="38100" dir="2700000" algn="tl">
                  <a:srgbClr val="C0C0C0"/>
                </a:outerShdw>
              </a:effectLst>
              <a:latin typeface="Arial" charset="0"/>
              <a:cs typeface="Arial" charset="0"/>
            </a:endParaRPr>
          </a:p>
        </p:txBody>
      </p:sp>
      <p:pic>
        <p:nvPicPr>
          <p:cNvPr id="28676" name="Picture 6"/>
          <p:cNvPicPr>
            <a:picLocks noChangeAspect="1" noChangeArrowheads="1"/>
          </p:cNvPicPr>
          <p:nvPr/>
        </p:nvPicPr>
        <p:blipFill>
          <a:blip r:embed="rId3">
            <a:extLst>
              <a:ext uri="{28A0092B-C50C-407E-A947-70E740481C1C}">
                <a14:useLocalDpi xmlns:a14="http://schemas.microsoft.com/office/drawing/2010/main" val="0"/>
              </a:ext>
            </a:extLst>
          </a:blip>
          <a:srcRect b="10199"/>
          <a:stretch>
            <a:fillRect/>
          </a:stretch>
        </p:blipFill>
        <p:spPr bwMode="auto">
          <a:xfrm>
            <a:off x="1447800" y="2874963"/>
            <a:ext cx="6324600" cy="303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 Box 7"/>
          <p:cNvSpPr txBox="1">
            <a:spLocks noChangeArrowheads="1"/>
          </p:cNvSpPr>
          <p:nvPr/>
        </p:nvSpPr>
        <p:spPr bwMode="auto">
          <a:xfrm>
            <a:off x="1752600" y="33528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1200" b="1"/>
              <a:t>Gamma</a:t>
            </a:r>
            <a:br>
              <a:rPr lang="en-US" altLang="en-US" sz="1200" b="1"/>
            </a:br>
            <a:r>
              <a:rPr lang="en-US" altLang="en-US" sz="1200" b="1"/>
              <a:t>rays</a:t>
            </a:r>
          </a:p>
        </p:txBody>
      </p:sp>
      <p:sp>
        <p:nvSpPr>
          <p:cNvPr id="28678" name="Text Box 8"/>
          <p:cNvSpPr txBox="1">
            <a:spLocks noChangeArrowheads="1"/>
          </p:cNvSpPr>
          <p:nvPr/>
        </p:nvSpPr>
        <p:spPr bwMode="auto">
          <a:xfrm>
            <a:off x="2590800" y="3429000"/>
            <a:ext cx="838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1200" b="1"/>
              <a:t>X-rays</a:t>
            </a:r>
          </a:p>
        </p:txBody>
      </p:sp>
      <p:sp>
        <p:nvSpPr>
          <p:cNvPr id="28679" name="Text Box 9"/>
          <p:cNvSpPr txBox="1">
            <a:spLocks noChangeArrowheads="1"/>
          </p:cNvSpPr>
          <p:nvPr/>
        </p:nvSpPr>
        <p:spPr bwMode="auto">
          <a:xfrm>
            <a:off x="3429000" y="3429000"/>
            <a:ext cx="838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1200" b="1"/>
              <a:t>UV</a:t>
            </a:r>
          </a:p>
        </p:txBody>
      </p:sp>
      <p:sp>
        <p:nvSpPr>
          <p:cNvPr id="28680" name="Text Box 10"/>
          <p:cNvSpPr txBox="1">
            <a:spLocks noChangeArrowheads="1"/>
          </p:cNvSpPr>
          <p:nvPr/>
        </p:nvSpPr>
        <p:spPr bwMode="auto">
          <a:xfrm>
            <a:off x="4419600" y="3429000"/>
            <a:ext cx="838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1200" b="1"/>
              <a:t>Infrared</a:t>
            </a:r>
          </a:p>
        </p:txBody>
      </p:sp>
      <p:sp>
        <p:nvSpPr>
          <p:cNvPr id="28681" name="Text Box 11"/>
          <p:cNvSpPr txBox="1">
            <a:spLocks noChangeArrowheads="1"/>
          </p:cNvSpPr>
          <p:nvPr/>
        </p:nvSpPr>
        <p:spPr bwMode="auto">
          <a:xfrm>
            <a:off x="5486400" y="33528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1200" b="1"/>
              <a:t>Micro-</a:t>
            </a:r>
            <a:br>
              <a:rPr lang="en-US" altLang="en-US" sz="1200" b="1"/>
            </a:br>
            <a:r>
              <a:rPr lang="en-US" altLang="en-US" sz="1200" b="1"/>
              <a:t>waves</a:t>
            </a:r>
          </a:p>
        </p:txBody>
      </p:sp>
      <p:sp>
        <p:nvSpPr>
          <p:cNvPr id="28682" name="Text Box 12"/>
          <p:cNvSpPr txBox="1">
            <a:spLocks noChangeArrowheads="1"/>
          </p:cNvSpPr>
          <p:nvPr/>
        </p:nvSpPr>
        <p:spPr bwMode="auto">
          <a:xfrm>
            <a:off x="6629400" y="33528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1200" b="1"/>
              <a:t>Radio</a:t>
            </a:r>
          </a:p>
          <a:p>
            <a:pPr algn="ctr"/>
            <a:r>
              <a:rPr lang="en-US" altLang="en-US" sz="1200" b="1"/>
              <a:t>waves</a:t>
            </a:r>
          </a:p>
        </p:txBody>
      </p:sp>
      <p:sp>
        <p:nvSpPr>
          <p:cNvPr id="28683" name="Text Box 13"/>
          <p:cNvSpPr txBox="1">
            <a:spLocks noChangeArrowheads="1"/>
          </p:cNvSpPr>
          <p:nvPr/>
        </p:nvSpPr>
        <p:spPr bwMode="auto">
          <a:xfrm>
            <a:off x="3810000" y="4703763"/>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1400" b="1"/>
              <a:t>Visible light</a:t>
            </a:r>
          </a:p>
        </p:txBody>
      </p:sp>
      <p:sp>
        <p:nvSpPr>
          <p:cNvPr id="28684" name="Text Box 14"/>
          <p:cNvSpPr txBox="1">
            <a:spLocks noChangeArrowheads="1"/>
          </p:cNvSpPr>
          <p:nvPr/>
        </p:nvSpPr>
        <p:spPr bwMode="auto">
          <a:xfrm>
            <a:off x="3733800" y="5770563"/>
            <a:ext cx="1752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altLang="en-US" sz="1400" b="1"/>
              <a:t>Wavelength (nm)</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dissolve">
                                      <p:cBhvr>
                                        <p:cTn id="7" dur="500"/>
                                        <p:tgtEl>
                                          <p:spTgt spid="20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205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build="p" bldLvl="2" autoUpdateAnimBg="0"/>
      <p:bldP spid="2053"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body" idx="1"/>
          </p:nvPr>
        </p:nvSpPr>
        <p:spPr>
          <a:xfrm>
            <a:off x="457200" y="1866900"/>
            <a:ext cx="3527425" cy="2667000"/>
          </a:xfrm>
        </p:spPr>
        <p:txBody>
          <a:bodyPr/>
          <a:lstStyle/>
          <a:p>
            <a:pPr eaLnBrk="1" hangingPunct="1"/>
            <a:r>
              <a:rPr lang="en-US" smtClean="0"/>
              <a:t>Chloroplasts absorb light energy and convert it to chemical energy</a:t>
            </a:r>
          </a:p>
        </p:txBody>
      </p:sp>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l="1570" t="999" r="1570" b="3000"/>
          <a:stretch>
            <a:fillRect/>
          </a:stretch>
        </p:blipFill>
        <p:spPr bwMode="auto">
          <a:xfrm>
            <a:off x="4000500" y="2714625"/>
            <a:ext cx="4857750"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3" name="Rectangle 5"/>
          <p:cNvSpPr>
            <a:spLocks noChangeArrowheads="1"/>
          </p:cNvSpPr>
          <p:nvPr/>
        </p:nvSpPr>
        <p:spPr bwMode="auto">
          <a:xfrm>
            <a:off x="5876925" y="2895600"/>
            <a:ext cx="61595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lnSpc>
                <a:spcPct val="90000"/>
              </a:lnSpc>
            </a:pPr>
            <a:r>
              <a:rPr lang="en-US" sz="1400" b="1"/>
              <a:t>Light</a:t>
            </a:r>
            <a:endParaRPr lang="en-US" sz="1400" b="1" i="1"/>
          </a:p>
        </p:txBody>
      </p:sp>
      <p:sp>
        <p:nvSpPr>
          <p:cNvPr id="99334" name="Rectangle 6"/>
          <p:cNvSpPr>
            <a:spLocks noChangeArrowheads="1"/>
          </p:cNvSpPr>
          <p:nvPr/>
        </p:nvSpPr>
        <p:spPr bwMode="auto">
          <a:xfrm>
            <a:off x="7800975" y="2724150"/>
            <a:ext cx="9810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lnSpc>
                <a:spcPct val="90000"/>
              </a:lnSpc>
            </a:pPr>
            <a:r>
              <a:rPr lang="en-US" sz="1400" b="1"/>
              <a:t>Reflected</a:t>
            </a:r>
          </a:p>
          <a:p>
            <a:pPr algn="ctr" eaLnBrk="0" hangingPunct="0">
              <a:lnSpc>
                <a:spcPct val="90000"/>
              </a:lnSpc>
            </a:pPr>
            <a:r>
              <a:rPr lang="en-US" sz="1400" b="1"/>
              <a:t>light</a:t>
            </a:r>
          </a:p>
        </p:txBody>
      </p:sp>
      <p:sp>
        <p:nvSpPr>
          <p:cNvPr id="99335" name="Rectangle 7"/>
          <p:cNvSpPr>
            <a:spLocks noChangeArrowheads="1"/>
          </p:cNvSpPr>
          <p:nvPr/>
        </p:nvSpPr>
        <p:spPr bwMode="auto">
          <a:xfrm>
            <a:off x="5049838" y="5510213"/>
            <a:ext cx="10112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lnSpc>
                <a:spcPct val="90000"/>
              </a:lnSpc>
            </a:pPr>
            <a:r>
              <a:rPr lang="en-US" sz="1400" b="1"/>
              <a:t>Absorbed</a:t>
            </a:r>
          </a:p>
          <a:p>
            <a:pPr eaLnBrk="0" hangingPunct="0">
              <a:lnSpc>
                <a:spcPct val="90000"/>
              </a:lnSpc>
            </a:pPr>
            <a:r>
              <a:rPr lang="en-US" sz="1400" b="1"/>
              <a:t>light</a:t>
            </a:r>
          </a:p>
        </p:txBody>
      </p:sp>
      <p:sp>
        <p:nvSpPr>
          <p:cNvPr id="99336" name="Rectangle 8"/>
          <p:cNvSpPr>
            <a:spLocks noChangeArrowheads="1"/>
          </p:cNvSpPr>
          <p:nvPr/>
        </p:nvSpPr>
        <p:spPr bwMode="auto">
          <a:xfrm>
            <a:off x="5848350" y="6288088"/>
            <a:ext cx="11985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lnSpc>
                <a:spcPct val="90000"/>
              </a:lnSpc>
            </a:pPr>
            <a:r>
              <a:rPr lang="en-US" sz="1400" b="1"/>
              <a:t>Transmitted</a:t>
            </a:r>
          </a:p>
          <a:p>
            <a:pPr eaLnBrk="0" hangingPunct="0">
              <a:lnSpc>
                <a:spcPct val="90000"/>
              </a:lnSpc>
            </a:pPr>
            <a:r>
              <a:rPr lang="en-US" sz="1400" b="1"/>
              <a:t>light</a:t>
            </a:r>
            <a:endParaRPr lang="en-US" sz="1400" b="1" i="1" baseline="30000"/>
          </a:p>
        </p:txBody>
      </p:sp>
      <p:sp>
        <p:nvSpPr>
          <p:cNvPr id="99337" name="Rectangle 9"/>
          <p:cNvSpPr>
            <a:spLocks noChangeArrowheads="1"/>
          </p:cNvSpPr>
          <p:nvPr/>
        </p:nvSpPr>
        <p:spPr bwMode="auto">
          <a:xfrm>
            <a:off x="7772400" y="6324600"/>
            <a:ext cx="11684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lnSpc>
                <a:spcPct val="90000"/>
              </a:lnSpc>
            </a:pPr>
            <a:r>
              <a:rPr lang="en-US" sz="1400" b="1"/>
              <a:t>Chloroplast</a:t>
            </a:r>
          </a:p>
        </p:txBody>
      </p:sp>
      <p:sp>
        <p:nvSpPr>
          <p:cNvPr id="99338" name="Line 10"/>
          <p:cNvSpPr>
            <a:spLocks noChangeShapeType="1"/>
          </p:cNvSpPr>
          <p:nvPr/>
        </p:nvSpPr>
        <p:spPr bwMode="auto">
          <a:xfrm flipV="1">
            <a:off x="6019800" y="5181600"/>
            <a:ext cx="838200" cy="4572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IQ"/>
          </a:p>
        </p:txBody>
      </p:sp>
      <p:sp>
        <p:nvSpPr>
          <p:cNvPr id="99339" name="Line 11"/>
          <p:cNvSpPr>
            <a:spLocks noChangeShapeType="1"/>
          </p:cNvSpPr>
          <p:nvPr/>
        </p:nvSpPr>
        <p:spPr bwMode="auto">
          <a:xfrm flipV="1">
            <a:off x="6019800" y="5410200"/>
            <a:ext cx="838200" cy="2286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IQ"/>
          </a:p>
        </p:txBody>
      </p:sp>
      <p:sp>
        <p:nvSpPr>
          <p:cNvPr id="99340" name="Line 12"/>
          <p:cNvSpPr>
            <a:spLocks noChangeShapeType="1"/>
          </p:cNvSpPr>
          <p:nvPr/>
        </p:nvSpPr>
        <p:spPr bwMode="auto">
          <a:xfrm flipH="1" flipV="1">
            <a:off x="8166100" y="6086475"/>
            <a:ext cx="106363" cy="211138"/>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ar-IQ"/>
          </a:p>
        </p:txBody>
      </p:sp>
      <p:sp>
        <p:nvSpPr>
          <p:cNvPr id="29708" name="Rectangle 13"/>
          <p:cNvSpPr>
            <a:spLocks noChangeArrowheads="1"/>
          </p:cNvSpPr>
          <p:nvPr/>
        </p:nvSpPr>
        <p:spPr bwMode="auto">
          <a:xfrm>
            <a:off x="228600" y="228600"/>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a:solidFill>
                  <a:schemeClr val="tx2"/>
                </a:solidFill>
              </a:rPr>
              <a:t>THE COLOR OF LIGHT SEEN IS THE COLOR NOT ABSORBED</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9330">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99333"/>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99338"/>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99339"/>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99334"/>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99335"/>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99336"/>
                                        </p:tgtEl>
                                        <p:attrNameLst>
                                          <p:attrName>style.visibility</p:attrName>
                                        </p:attrNameLst>
                                      </p:cBhvr>
                                      <p:to>
                                        <p:strVal val="visible"/>
                                      </p:to>
                                    </p:set>
                                  </p:childTnLst>
                                </p:cTn>
                              </p:par>
                            </p:childTnLst>
                          </p:cTn>
                        </p:par>
                        <p:par>
                          <p:cTn id="25" fill="hold" nodeType="afterGroup">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99340"/>
                                        </p:tgtEl>
                                        <p:attrNameLst>
                                          <p:attrName>style.visibility</p:attrName>
                                        </p:attrNameLst>
                                      </p:cBhvr>
                                      <p:to>
                                        <p:strVal val="visible"/>
                                      </p:to>
                                    </p:set>
                                  </p:childTnLst>
                                </p:cTn>
                              </p:par>
                            </p:childTnLst>
                          </p:cTn>
                        </p:par>
                        <p:par>
                          <p:cTn id="28" fill="hold" nodeType="afterGroup">
                            <p:stCondLst>
                              <p:cond delay="4000"/>
                            </p:stCondLst>
                            <p:childTnLst>
                              <p:par>
                                <p:cTn id="29" presetID="1" presetClass="entr" presetSubtype="0" fill="hold" grpId="0" nodeType="afterEffect">
                                  <p:stCondLst>
                                    <p:cond delay="0"/>
                                  </p:stCondLst>
                                  <p:childTnLst>
                                    <p:set>
                                      <p:cBhvr>
                                        <p:cTn id="30" dur="1" fill="hold">
                                          <p:stCondLst>
                                            <p:cond delay="499"/>
                                          </p:stCondLst>
                                        </p:cTn>
                                        <p:tgtEl>
                                          <p:spTgt spid="993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build="p" autoUpdateAnimBg="0" advAuto="0"/>
      <p:bldP spid="99333" grpId="0" autoUpdateAnimBg="0"/>
      <p:bldP spid="99334" grpId="0" autoUpdateAnimBg="0"/>
      <p:bldP spid="99335" grpId="0" autoUpdateAnimBg="0"/>
      <p:bldP spid="99336" grpId="0" autoUpdateAnimBg="0"/>
      <p:bldP spid="99337" grpId="0" autoUpdateAnimBg="0"/>
      <p:bldP spid="99338" grpId="0" animBg="1"/>
      <p:bldP spid="99339" grpId="0" animBg="1"/>
      <p:bldP spid="9934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ChangeArrowheads="1"/>
          </p:cNvSpPr>
          <p:nvPr/>
        </p:nvSpPr>
        <p:spPr bwMode="auto">
          <a:xfrm>
            <a:off x="381000" y="533400"/>
            <a:ext cx="8245475" cy="823913"/>
          </a:xfrm>
          <a:prstGeom prst="rect">
            <a:avLst/>
          </a:prstGeom>
          <a:noFill/>
          <a:ln w="9525">
            <a:noFill/>
            <a:miter lim="800000"/>
            <a:headEnd/>
            <a:tailEnd/>
          </a:ln>
          <a:effectLst/>
        </p:spPr>
        <p:txBody>
          <a:bodyPr wrap="none">
            <a:spAutoFit/>
          </a:bodyPr>
          <a:lstStyle/>
          <a:p>
            <a:pPr>
              <a:defRPr/>
            </a:pPr>
            <a:r>
              <a:rPr lang="en-US" altLang="en-US" sz="4800">
                <a:solidFill>
                  <a:srgbClr val="D60093"/>
                </a:solidFill>
                <a:effectLst>
                  <a:outerShdw blurRad="38100" dist="38100" dir="2700000" algn="tl">
                    <a:srgbClr val="C0C0C0"/>
                  </a:outerShdw>
                </a:effectLst>
                <a:latin typeface="Arial" charset="0"/>
                <a:cs typeface="Arial" charset="0"/>
              </a:rPr>
              <a:t>WH</a:t>
            </a:r>
            <a:r>
              <a:rPr lang="en-US" altLang="en-US" sz="4800">
                <a:solidFill>
                  <a:srgbClr val="6600FF"/>
                </a:solidFill>
                <a:effectLst>
                  <a:outerShdw blurRad="38100" dist="38100" dir="2700000" algn="tl">
                    <a:srgbClr val="C0C0C0"/>
                  </a:outerShdw>
                </a:effectLst>
                <a:latin typeface="Arial" charset="0"/>
                <a:cs typeface="Arial" charset="0"/>
              </a:rPr>
              <a:t>Y AR</a:t>
            </a:r>
            <a:r>
              <a:rPr lang="en-US" altLang="en-US" sz="4800">
                <a:solidFill>
                  <a:srgbClr val="66FFCC"/>
                </a:solidFill>
                <a:effectLst>
                  <a:outerShdw blurRad="38100" dist="38100" dir="2700000" algn="tl">
                    <a:srgbClr val="C0C0C0"/>
                  </a:outerShdw>
                </a:effectLst>
                <a:latin typeface="Arial" charset="0"/>
                <a:cs typeface="Arial" charset="0"/>
              </a:rPr>
              <a:t>E P</a:t>
            </a:r>
            <a:r>
              <a:rPr lang="en-US" altLang="en-US" sz="4800">
                <a:solidFill>
                  <a:srgbClr val="00CC00"/>
                </a:solidFill>
                <a:effectLst>
                  <a:outerShdw blurRad="38100" dist="38100" dir="2700000" algn="tl">
                    <a:srgbClr val="C0C0C0"/>
                  </a:outerShdw>
                </a:effectLst>
                <a:latin typeface="Arial" charset="0"/>
                <a:cs typeface="Arial" charset="0"/>
              </a:rPr>
              <a:t>LAN</a:t>
            </a:r>
            <a:r>
              <a:rPr lang="en-US" altLang="en-US" sz="4800">
                <a:solidFill>
                  <a:srgbClr val="FFFF00"/>
                </a:solidFill>
                <a:effectLst>
                  <a:outerShdw blurRad="38100" dist="38100" dir="2700000" algn="tl">
                    <a:srgbClr val="C0C0C0"/>
                  </a:outerShdw>
                </a:effectLst>
                <a:latin typeface="Arial" charset="0"/>
                <a:cs typeface="Arial" charset="0"/>
              </a:rPr>
              <a:t>TS G</a:t>
            </a:r>
            <a:r>
              <a:rPr lang="en-US" altLang="en-US" sz="4800">
                <a:solidFill>
                  <a:srgbClr val="FF9933"/>
                </a:solidFill>
                <a:effectLst>
                  <a:outerShdw blurRad="38100" dist="38100" dir="2700000" algn="tl">
                    <a:srgbClr val="C0C0C0"/>
                  </a:outerShdw>
                </a:effectLst>
                <a:latin typeface="Arial" charset="0"/>
                <a:cs typeface="Arial" charset="0"/>
              </a:rPr>
              <a:t>RE</a:t>
            </a:r>
            <a:r>
              <a:rPr lang="en-US" altLang="en-US" sz="4800">
                <a:solidFill>
                  <a:srgbClr val="FF0000"/>
                </a:solidFill>
                <a:effectLst>
                  <a:outerShdw blurRad="38100" dist="38100" dir="2700000" algn="tl">
                    <a:srgbClr val="C0C0C0"/>
                  </a:outerShdw>
                </a:effectLst>
                <a:latin typeface="Arial" charset="0"/>
                <a:cs typeface="Arial" charset="0"/>
              </a:rPr>
              <a:t>EN?</a:t>
            </a:r>
            <a:endParaRPr lang="en-US" sz="4800">
              <a:solidFill>
                <a:srgbClr val="FF0000"/>
              </a:solidFill>
              <a:effectLst>
                <a:outerShdw blurRad="38100" dist="38100" dir="2700000" algn="tl">
                  <a:srgbClr val="C0C0C0"/>
                </a:outerShdw>
              </a:effectLst>
              <a:latin typeface="Arial" charset="0"/>
              <a:cs typeface="Arial" charset="0"/>
            </a:endParaRPr>
          </a:p>
        </p:txBody>
      </p:sp>
      <p:pic>
        <p:nvPicPr>
          <p:cNvPr id="30723" name="Picture 6" descr="click to download free self-extracting archive with the high resolution big-rain-drops-on-green-leaves 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0"/>
            <a:ext cx="29718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7" descr="Poison%2520Dart%2520Frog%2520on%2520Banana%2520Leaf">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1447800"/>
            <a:ext cx="25146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AutoShape 9" descr="1127946679_Kermit1"/>
          <p:cNvSpPr>
            <a:spLocks noChangeAspect="1" noChangeArrowheads="1"/>
          </p:cNvSpPr>
          <p:nvPr/>
        </p:nvSpPr>
        <p:spPr bwMode="auto">
          <a:xfrm>
            <a:off x="3476625" y="2000250"/>
            <a:ext cx="21907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p>
        </p:txBody>
      </p:sp>
      <p:sp>
        <p:nvSpPr>
          <p:cNvPr id="30726" name="AutoShape 11" descr="1127946679_Kermit1"/>
          <p:cNvSpPr>
            <a:spLocks noChangeAspect="1" noChangeArrowheads="1"/>
          </p:cNvSpPr>
          <p:nvPr/>
        </p:nvSpPr>
        <p:spPr bwMode="auto">
          <a:xfrm>
            <a:off x="3476625" y="2000250"/>
            <a:ext cx="21907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p>
        </p:txBody>
      </p:sp>
      <p:sp>
        <p:nvSpPr>
          <p:cNvPr id="30727" name="AutoShape 13" descr="1127946679_Kermit1"/>
          <p:cNvSpPr>
            <a:spLocks noChangeAspect="1" noChangeArrowheads="1"/>
          </p:cNvSpPr>
          <p:nvPr/>
        </p:nvSpPr>
        <p:spPr bwMode="auto">
          <a:xfrm>
            <a:off x="3476625" y="2000250"/>
            <a:ext cx="21907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EG"/>
          </a:p>
        </p:txBody>
      </p:sp>
      <p:pic>
        <p:nvPicPr>
          <p:cNvPr id="30728" name="Picture 14" descr="kermi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1600200"/>
            <a:ext cx="239553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9" name="Rectangle 15"/>
          <p:cNvSpPr>
            <a:spLocks noChangeArrowheads="1"/>
          </p:cNvSpPr>
          <p:nvPr/>
        </p:nvSpPr>
        <p:spPr bwMode="auto">
          <a:xfrm>
            <a:off x="1524000" y="4724400"/>
            <a:ext cx="655955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000"/>
              <a:t>It's not that easy bein' green </a:t>
            </a:r>
            <a:br>
              <a:rPr lang="en-US" sz="2000"/>
            </a:br>
            <a:r>
              <a:rPr lang="en-US" sz="2000"/>
              <a:t>Having to spend each day the color of the leaves </a:t>
            </a:r>
            <a:br>
              <a:rPr lang="en-US" sz="2000"/>
            </a:br>
            <a:r>
              <a:rPr lang="en-US" sz="2000"/>
              <a:t>When I think it could be nicer being red or yellow or gold </a:t>
            </a:r>
            <a:br>
              <a:rPr lang="en-US" sz="2000"/>
            </a:br>
            <a:r>
              <a:rPr lang="en-US" sz="2000"/>
              <a:t>Or something much more colorful like that…</a:t>
            </a:r>
            <a:br>
              <a:rPr lang="en-US" sz="2000"/>
            </a:br>
            <a:endParaRPr lang="en-US" sz="2000"/>
          </a:p>
          <a:p>
            <a:r>
              <a:rPr lang="en-US" sz="2000"/>
              <a:t>				Kermit the Frog</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42963" y="-71438"/>
            <a:ext cx="8229600" cy="1143001"/>
          </a:xfrm>
        </p:spPr>
        <p:txBody>
          <a:bodyPr/>
          <a:lstStyle/>
          <a:p>
            <a:pPr algn="r" eaLnBrk="1" hangingPunct="1"/>
            <a:r>
              <a:rPr lang="ar-SA" smtClean="0">
                <a:cs typeface="PT Bold Heading" pitchFamily="2" charset="-78"/>
              </a:rPr>
              <a:t>تعريف عملية البناء الضوئي :ـ</a:t>
            </a:r>
            <a:endParaRPr lang="en-US" smtClean="0">
              <a:cs typeface="PT Bold Heading" pitchFamily="2" charset="-78"/>
            </a:endParaRPr>
          </a:p>
        </p:txBody>
      </p:sp>
      <p:sp>
        <p:nvSpPr>
          <p:cNvPr id="4" name="Rectangle 3"/>
          <p:cNvSpPr txBox="1">
            <a:spLocks noChangeArrowheads="1"/>
          </p:cNvSpPr>
          <p:nvPr/>
        </p:nvSpPr>
        <p:spPr>
          <a:xfrm>
            <a:off x="214313" y="1071563"/>
            <a:ext cx="8929687" cy="5357812"/>
          </a:xfrm>
          <a:prstGeom prst="rect">
            <a:avLst/>
          </a:prstGeom>
        </p:spPr>
        <p:txBody>
          <a:bodyPr/>
          <a:lstStyle/>
          <a:p>
            <a:pPr marL="342900" indent="-342900" algn="just">
              <a:lnSpc>
                <a:spcPct val="150000"/>
              </a:lnSpc>
              <a:spcBef>
                <a:spcPct val="20000"/>
              </a:spcBef>
              <a:buFontTx/>
              <a:buChar char="•"/>
              <a:defRPr/>
            </a:pPr>
            <a:r>
              <a:rPr lang="ar-SA" sz="3600" kern="0" dirty="0">
                <a:solidFill>
                  <a:schemeClr val="bg1"/>
                </a:solidFill>
                <a:latin typeface="+mn-lt"/>
                <a:cs typeface="PT Bold Heading" pitchFamily="2" charset="-78"/>
              </a:rPr>
              <a:t>مجمل العمليات الحيوية التي تستطيع من خلالها النباتات الخضراء والتي تحتوي على صبغ اليخضور من تصنيع موادها العضوية من مواد لاعضوية وتترافق العملية عادة مع تحرير الأكسجين .</a:t>
            </a:r>
          </a:p>
          <a:p>
            <a:pPr marL="342900" indent="-342900" algn="just">
              <a:spcBef>
                <a:spcPct val="20000"/>
              </a:spcBef>
              <a:buFontTx/>
              <a:buChar char="•"/>
              <a:defRPr/>
            </a:pPr>
            <a:r>
              <a:rPr lang="ar-SA" sz="3600" kern="0" dirty="0">
                <a:solidFill>
                  <a:schemeClr val="bg1"/>
                </a:solidFill>
                <a:latin typeface="+mn-lt"/>
                <a:cs typeface="PT Bold Heading" pitchFamily="2" charset="-78"/>
              </a:rPr>
              <a:t>تمثل عملية البناء الضوئي المصدر الرئيسي للغذاء والطاقة.</a:t>
            </a:r>
            <a:endParaRPr lang="en-US" sz="3600" kern="0" dirty="0">
              <a:solidFill>
                <a:schemeClr val="bg1"/>
              </a:solidFill>
              <a:latin typeface="+mn-lt"/>
              <a:cs typeface="PT Bold Heading" pitchFamily="2" charset="-78"/>
            </a:endParaRPr>
          </a:p>
        </p:txBody>
      </p:sp>
    </p:spTree>
    <p:custDataLst>
      <p:tags r:id="rId1"/>
    </p:custData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8" descr="cpstru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352800"/>
            <a:ext cx="3533775"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6" name="Rectangle 28"/>
          <p:cNvSpPr>
            <a:spLocks noChangeArrowheads="1"/>
          </p:cNvSpPr>
          <p:nvPr/>
        </p:nvSpPr>
        <p:spPr bwMode="auto">
          <a:xfrm>
            <a:off x="838200" y="228600"/>
            <a:ext cx="7696200" cy="762000"/>
          </a:xfrm>
          <a:prstGeom prst="rect">
            <a:avLst/>
          </a:prstGeom>
          <a:noFill/>
          <a:ln w="9525">
            <a:noFill/>
            <a:miter lim="800000"/>
            <a:headEnd/>
            <a:tailEnd/>
          </a:ln>
          <a:effectLst/>
        </p:spPr>
        <p:txBody>
          <a:bodyPr>
            <a:spAutoFit/>
          </a:bodyPr>
          <a:lstStyle/>
          <a:p>
            <a:pPr algn="ctr">
              <a:defRPr/>
            </a:pPr>
            <a:r>
              <a:rPr lang="en-US" altLang="en-US" sz="4400">
                <a:solidFill>
                  <a:srgbClr val="D60093"/>
                </a:solidFill>
                <a:effectLst>
                  <a:outerShdw blurRad="38100" dist="38100" dir="2700000" algn="tl">
                    <a:srgbClr val="C0C0C0"/>
                  </a:outerShdw>
                </a:effectLst>
                <a:latin typeface="Arial" charset="0"/>
                <a:cs typeface="Arial" charset="0"/>
              </a:rPr>
              <a:t>WHY</a:t>
            </a:r>
            <a:r>
              <a:rPr lang="en-US" altLang="en-US" sz="4400">
                <a:solidFill>
                  <a:srgbClr val="6600FF"/>
                </a:solidFill>
                <a:effectLst>
                  <a:outerShdw blurRad="38100" dist="38100" dir="2700000" algn="tl">
                    <a:srgbClr val="C0C0C0"/>
                  </a:outerShdw>
                </a:effectLst>
                <a:latin typeface="Arial" charset="0"/>
                <a:cs typeface="Arial" charset="0"/>
              </a:rPr>
              <a:t> ARE</a:t>
            </a:r>
            <a:r>
              <a:rPr lang="en-US" altLang="en-US" sz="4400">
                <a:solidFill>
                  <a:srgbClr val="00CC00"/>
                </a:solidFill>
                <a:effectLst>
                  <a:outerShdw blurRad="38100" dist="38100" dir="2700000" algn="tl">
                    <a:srgbClr val="C0C0C0"/>
                  </a:outerShdw>
                </a:effectLst>
                <a:latin typeface="Arial" charset="0"/>
                <a:cs typeface="Arial" charset="0"/>
              </a:rPr>
              <a:t> PLA</a:t>
            </a:r>
            <a:r>
              <a:rPr lang="en-US" altLang="en-US" sz="4400">
                <a:solidFill>
                  <a:srgbClr val="FFFF00"/>
                </a:solidFill>
                <a:effectLst>
                  <a:outerShdw blurRad="38100" dist="38100" dir="2700000" algn="tl">
                    <a:srgbClr val="C0C0C0"/>
                  </a:outerShdw>
                </a:effectLst>
                <a:latin typeface="Arial" charset="0"/>
                <a:cs typeface="Arial" charset="0"/>
              </a:rPr>
              <a:t>NTS </a:t>
            </a:r>
            <a:r>
              <a:rPr lang="en-US" altLang="en-US" sz="4400">
                <a:solidFill>
                  <a:srgbClr val="FF9933"/>
                </a:solidFill>
                <a:effectLst>
                  <a:outerShdw blurRad="38100" dist="38100" dir="2700000" algn="tl">
                    <a:srgbClr val="C0C0C0"/>
                  </a:outerShdw>
                </a:effectLst>
                <a:latin typeface="Arial" charset="0"/>
                <a:cs typeface="Arial" charset="0"/>
              </a:rPr>
              <a:t>GRE</a:t>
            </a:r>
            <a:r>
              <a:rPr lang="en-US" altLang="en-US" sz="4400">
                <a:solidFill>
                  <a:srgbClr val="FF0000"/>
                </a:solidFill>
                <a:effectLst>
                  <a:outerShdw blurRad="38100" dist="38100" dir="2700000" algn="tl">
                    <a:srgbClr val="C0C0C0"/>
                  </a:outerShdw>
                </a:effectLst>
                <a:latin typeface="Arial" charset="0"/>
                <a:cs typeface="Arial" charset="0"/>
              </a:rPr>
              <a:t>EN? </a:t>
            </a:r>
            <a:endParaRPr lang="en-US">
              <a:solidFill>
                <a:schemeClr val="tx2"/>
              </a:solidFill>
              <a:latin typeface="Arial" charset="0"/>
              <a:cs typeface="Arial" charset="0"/>
            </a:endParaRPr>
          </a:p>
        </p:txBody>
      </p:sp>
      <p:pic>
        <p:nvPicPr>
          <p:cNvPr id="31748"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1143000"/>
            <a:ext cx="2667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34" descr="image0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143000"/>
            <a:ext cx="284321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ext Box 39"/>
          <p:cNvSpPr txBox="1">
            <a:spLocks noChangeArrowheads="1"/>
          </p:cNvSpPr>
          <p:nvPr/>
        </p:nvSpPr>
        <p:spPr bwMode="auto">
          <a:xfrm>
            <a:off x="6248400" y="1371600"/>
            <a:ext cx="2590800"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3200"/>
              <a:t>Plant Cells have Green Chloroplasts</a:t>
            </a:r>
          </a:p>
          <a:p>
            <a:pPr eaLnBrk="1" hangingPunct="1">
              <a:spcBef>
                <a:spcPct val="50000"/>
              </a:spcBef>
            </a:pPr>
            <a:endParaRPr lang="en-US"/>
          </a:p>
        </p:txBody>
      </p:sp>
      <p:sp>
        <p:nvSpPr>
          <p:cNvPr id="31751" name="Text Box 40"/>
          <p:cNvSpPr txBox="1">
            <a:spLocks noChangeArrowheads="1"/>
          </p:cNvSpPr>
          <p:nvPr/>
        </p:nvSpPr>
        <p:spPr bwMode="auto">
          <a:xfrm>
            <a:off x="3352800" y="3886200"/>
            <a:ext cx="251460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a:t>The thylakoid membrane of the chloroplast is impregnated with photosynthetic pigments </a:t>
            </a:r>
            <a:r>
              <a:rPr lang="en-US"/>
              <a:t>(i.e., chlorophylls, carotenoids).</a:t>
            </a:r>
          </a:p>
          <a:p>
            <a:pPr eaLnBrk="1" hangingPunct="1">
              <a:spcBef>
                <a:spcPct val="50000"/>
              </a:spcBef>
            </a:pPr>
            <a:endParaRPr lang="en-US"/>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عنوان 1"/>
          <p:cNvSpPr>
            <a:spLocks noGrp="1"/>
          </p:cNvSpPr>
          <p:nvPr>
            <p:ph type="title"/>
          </p:nvPr>
        </p:nvSpPr>
        <p:spPr>
          <a:xfrm>
            <a:off x="0" y="1643063"/>
            <a:ext cx="9001125" cy="3225800"/>
          </a:xfrm>
        </p:spPr>
        <p:txBody>
          <a:bodyPr/>
          <a:lstStyle/>
          <a:p>
            <a:pPr>
              <a:lnSpc>
                <a:spcPct val="150000"/>
              </a:lnSpc>
            </a:pPr>
            <a:r>
              <a:rPr lang="ar-SA" b="1" smtClean="0">
                <a:solidFill>
                  <a:schemeClr val="bg1"/>
                </a:solidFill>
                <a:cs typeface="PT Bold Heading" pitchFamily="2" charset="-78"/>
              </a:rPr>
              <a:t>توجد العديد من العوامل المحددة لمعدل حدوث عملية البناء الضوئي </a:t>
            </a:r>
            <a:r>
              <a:rPr lang="ar-SA" sz="4800" b="1" smtClean="0">
                <a:solidFill>
                  <a:schemeClr val="bg1"/>
                </a:solidFill>
                <a:cs typeface="PT Bold Heading" pitchFamily="2" charset="-78"/>
              </a:rPr>
              <a:t>.</a:t>
            </a:r>
            <a:r>
              <a:rPr lang="en-US" sz="4800" b="1" smtClean="0">
                <a:solidFill>
                  <a:schemeClr val="bg1"/>
                </a:solidFill>
                <a:cs typeface="PT Bold Heading" pitchFamily="2" charset="-78"/>
              </a:rPr>
              <a:t> </a:t>
            </a:r>
            <a:endParaRPr lang="ar-SA" smtClean="0"/>
          </a:p>
        </p:txBody>
      </p:sp>
    </p:spTree>
    <p:custDataLst>
      <p:tags r:id="rId1"/>
    </p:custData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a:xfrm>
            <a:off x="571500" y="1571625"/>
            <a:ext cx="8229600" cy="1719263"/>
          </a:xfrm>
        </p:spPr>
        <p:txBody>
          <a:bodyPr/>
          <a:lstStyle/>
          <a:p>
            <a:pPr eaLnBrk="1" hangingPunct="1"/>
            <a:r>
              <a:rPr lang="ar-SA" sz="8800" b="1" smtClean="0">
                <a:solidFill>
                  <a:srgbClr val="FF9933"/>
                </a:solidFill>
                <a:cs typeface="Andalus" pitchFamily="18" charset="-78"/>
              </a:rPr>
              <a:t/>
            </a:r>
            <a:br>
              <a:rPr lang="ar-SA" sz="8800" b="1" smtClean="0">
                <a:solidFill>
                  <a:srgbClr val="FF9933"/>
                </a:solidFill>
                <a:cs typeface="Andalus" pitchFamily="18" charset="-78"/>
              </a:rPr>
            </a:br>
            <a:r>
              <a:rPr lang="ar-SA" sz="8800" b="1" smtClean="0">
                <a:solidFill>
                  <a:srgbClr val="FFFF66"/>
                </a:solidFill>
                <a:cs typeface="Andalus" pitchFamily="18" charset="-78"/>
              </a:rPr>
              <a:t>أولا</a:t>
            </a:r>
            <a:r>
              <a:rPr lang="ar-SA" sz="8800" b="1" smtClean="0">
                <a:solidFill>
                  <a:schemeClr val="bg1"/>
                </a:solidFill>
                <a:cs typeface="Andalus" pitchFamily="18" charset="-78"/>
              </a:rPr>
              <a:t> : العوامل الخارجية</a:t>
            </a:r>
            <a:r>
              <a:rPr lang="ar-SA" sz="7200" smtClean="0">
                <a:cs typeface="Akhbar MT" pitchFamily="2" charset="-78"/>
              </a:rPr>
              <a:t> </a:t>
            </a:r>
            <a:endParaRPr lang="en-US" sz="7200" smtClean="0">
              <a:cs typeface="Akhbar MT" pitchFamily="2" charset="-7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xit" presetSubtype="16" fill="hold" grpId="0" nodeType="clickEffect">
                                  <p:stCondLst>
                                    <p:cond delay="0"/>
                                  </p:stCondLst>
                                  <p:childTnLst>
                                    <p:animEffect transition="out" filter="diamond(in)">
                                      <p:cBhvr>
                                        <p:cTn id="6" dur="3000"/>
                                        <p:tgtEl>
                                          <p:spTgt spid="19460"/>
                                        </p:tgtEl>
                                      </p:cBhvr>
                                    </p:animEffect>
                                    <p:set>
                                      <p:cBhvr>
                                        <p:cTn id="7" dur="1" fill="hold">
                                          <p:stCondLst>
                                            <p:cond delay="2999"/>
                                          </p:stCondLst>
                                        </p:cTn>
                                        <p:tgtEl>
                                          <p:spTgt spid="194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71525" y="0"/>
            <a:ext cx="8229600" cy="1143000"/>
          </a:xfrm>
        </p:spPr>
        <p:txBody>
          <a:bodyPr/>
          <a:lstStyle/>
          <a:p>
            <a:pPr algn="r" eaLnBrk="1" hangingPunct="1"/>
            <a:r>
              <a:rPr lang="ar-SA" sz="6000" b="1" smtClean="0">
                <a:solidFill>
                  <a:srgbClr val="FFCC66"/>
                </a:solidFill>
                <a:cs typeface="Andalus" pitchFamily="18" charset="-78"/>
              </a:rPr>
              <a:t>1- </a:t>
            </a:r>
            <a:r>
              <a:rPr lang="ar-SA" sz="8800" b="1" smtClean="0">
                <a:solidFill>
                  <a:srgbClr val="FFCC66"/>
                </a:solidFill>
                <a:cs typeface="Andalus" pitchFamily="18" charset="-78"/>
              </a:rPr>
              <a:t>شدة الإضاءة </a:t>
            </a:r>
            <a:endParaRPr lang="en-US" sz="8800" b="1" smtClean="0">
              <a:solidFill>
                <a:srgbClr val="FFCC66"/>
              </a:solidFill>
              <a:cs typeface="Andalus" pitchFamily="18" charset="-78"/>
            </a:endParaRPr>
          </a:p>
        </p:txBody>
      </p:sp>
      <p:sp>
        <p:nvSpPr>
          <p:cNvPr id="34819" name="Rectangle 3"/>
          <p:cNvSpPr>
            <a:spLocks noGrp="1" noChangeArrowheads="1"/>
          </p:cNvSpPr>
          <p:nvPr>
            <p:ph type="body" idx="1"/>
          </p:nvPr>
        </p:nvSpPr>
        <p:spPr>
          <a:xfrm>
            <a:off x="0" y="928688"/>
            <a:ext cx="9144000" cy="4929187"/>
          </a:xfrm>
        </p:spPr>
        <p:txBody>
          <a:bodyPr/>
          <a:lstStyle/>
          <a:p>
            <a:pPr algn="just" eaLnBrk="1" hangingPunct="1">
              <a:lnSpc>
                <a:spcPct val="150000"/>
              </a:lnSpc>
              <a:buFontTx/>
              <a:buNone/>
            </a:pPr>
            <a:r>
              <a:rPr lang="ar-SA" smtClean="0">
                <a:solidFill>
                  <a:schemeClr val="bg1"/>
                </a:solidFill>
                <a:cs typeface="PT Bold Heading" pitchFamily="2" charset="-78"/>
              </a:rPr>
              <a:t>لشدة الإضاءة في البيئة الخارجية للنبات ومدة تعرضه للضوء تأثير على عملية البناء الضوئي ومعدل حدوثها فعندما تكون شدة الإضاءة منخفضة فإن سرعة عملية البناء الضوئي تتناسب طردياً معها حيث يزداد معدل البناء الضوئي مع ارتفاع شدة الضوء .و لكن إذا زادت شدة الإضاءة بدرجة كبيرة ، واستمر تعرض النبات للضوء العادي مدة طويلة ، فإن ذلك يؤدي إلى انخفاض نشاط البناء الضوئي . </a:t>
            </a:r>
          </a:p>
          <a:p>
            <a:pPr eaLnBrk="1" hangingPunct="1">
              <a:lnSpc>
                <a:spcPct val="90000"/>
              </a:lnSpc>
              <a:buFontTx/>
              <a:buNone/>
            </a:pPr>
            <a:r>
              <a:rPr lang="ar-SA" smtClean="0">
                <a:solidFill>
                  <a:schemeClr val="bg1"/>
                </a:solidFill>
                <a:cs typeface="PT Bold Heading" pitchFamily="2" charset="-78"/>
              </a:rPr>
              <a:t/>
            </a:r>
            <a:br>
              <a:rPr lang="ar-SA" smtClean="0">
                <a:solidFill>
                  <a:schemeClr val="bg1"/>
                </a:solidFill>
                <a:cs typeface="PT Bold Heading" pitchFamily="2" charset="-78"/>
              </a:rPr>
            </a:br>
            <a:endParaRPr lang="en-US" smtClean="0">
              <a:solidFill>
                <a:schemeClr val="bg1"/>
              </a:solidFill>
              <a:cs typeface="PT Bold Heading" pitchFamily="2" charset="-7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p:tgtEl>
                                          <p:spTgt spid="21506"/>
                                        </p:tgtEl>
                                      </p:cBhvr>
                                    </p:animEffect>
                                    <p:animScale>
                                      <p:cBhvr>
                                        <p:cTn id="7" dur="250" autoRev="1" fill="hold"/>
                                        <p:tgtEl>
                                          <p:spTgt spid="2150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r" eaLnBrk="1" hangingPunct="1"/>
            <a:r>
              <a:rPr lang="ar-SA" sz="6000" b="1" smtClean="0">
                <a:solidFill>
                  <a:srgbClr val="FFCC66"/>
                </a:solidFill>
                <a:cs typeface="Andalus" pitchFamily="18" charset="-78"/>
              </a:rPr>
              <a:t>2- تركيز ثاني أكسيد الكربون </a:t>
            </a:r>
            <a:endParaRPr lang="en-US" sz="6000" b="1" smtClean="0">
              <a:solidFill>
                <a:srgbClr val="FFCC66"/>
              </a:solidFill>
              <a:cs typeface="Andalus" pitchFamily="18" charset="-78"/>
            </a:endParaRPr>
          </a:p>
        </p:txBody>
      </p:sp>
      <p:sp>
        <p:nvSpPr>
          <p:cNvPr id="26627" name="Rectangle 3"/>
          <p:cNvSpPr>
            <a:spLocks noGrp="1" noChangeArrowheads="1"/>
          </p:cNvSpPr>
          <p:nvPr>
            <p:ph type="body" idx="1"/>
          </p:nvPr>
        </p:nvSpPr>
        <p:spPr>
          <a:xfrm>
            <a:off x="0" y="1600200"/>
            <a:ext cx="9144000" cy="5257800"/>
          </a:xfrm>
        </p:spPr>
        <p:txBody>
          <a:bodyPr/>
          <a:lstStyle/>
          <a:p>
            <a:pPr algn="just" eaLnBrk="1" hangingPunct="1">
              <a:lnSpc>
                <a:spcPct val="150000"/>
              </a:lnSpc>
              <a:buFontTx/>
              <a:buNone/>
            </a:pPr>
            <a:r>
              <a:rPr lang="ar-SA" sz="2800" b="1" smtClean="0">
                <a:solidFill>
                  <a:schemeClr val="bg1"/>
                </a:solidFill>
                <a:cs typeface="PT Bold Heading" pitchFamily="2" charset="-78"/>
              </a:rPr>
              <a:t>زيادة تركيز ثاني أكسيد الكربون يؤدي إلى زيادة سرعة عملية البناء الضوئي وإذا زاد تركيز ثاني أكسد الكربون في البيئة الخارجية بدرجة عالية انخفضت سرعة عملية البناء الضوئي ويعزى ذلك لأثرها السام على النبات وإغلاقه لثغوره حماية لنفسه من هذا التأثير ، وعند إغلاق الثغور ينخفض تركيز ثاني أكسد الكربون حول الخلايا الخاصة بالبناء الضوئي ومن ثم تتناقص سرعة العملية . </a:t>
            </a:r>
          </a:p>
          <a:p>
            <a:pPr eaLnBrk="1" hangingPunct="1">
              <a:lnSpc>
                <a:spcPct val="90000"/>
              </a:lnSpc>
              <a:buFontTx/>
              <a:buNone/>
            </a:pPr>
            <a:endParaRPr lang="en-US" sz="3600" b="1" smtClean="0">
              <a:solidFill>
                <a:schemeClr val="bg1"/>
              </a:solidFill>
              <a:cs typeface="Andalus" pitchFamily="18" charset="-7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ppt_x"/>
                                          </p:val>
                                        </p:tav>
                                        <p:tav tm="100000">
                                          <p:val>
                                            <p:strVal val="#ppt_x"/>
                                          </p:val>
                                        </p:tav>
                                      </p:tavLst>
                                    </p:anim>
                                    <p:anim calcmode="lin" valueType="num">
                                      <p:cBhvr additive="base">
                                        <p:cTn id="8" dur="500" fill="hold"/>
                                        <p:tgtEl>
                                          <p:spTgt spid="2662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26627">
                                            <p:txEl>
                                              <p:pRg st="0" end="0"/>
                                            </p:txEl>
                                          </p:spTgt>
                                        </p:tgtEl>
                                        <p:attrNameLst>
                                          <p:attrName>style.visibility</p:attrName>
                                        </p:attrNameLst>
                                      </p:cBhvr>
                                      <p:to>
                                        <p:strVal val="visible"/>
                                      </p:to>
                                    </p:set>
                                    <p:animEffect transition="in" filter="checkerboard(across)">
                                      <p:cBhvr>
                                        <p:cTn id="13" dur="500"/>
                                        <p:tgtEl>
                                          <p:spTgt spid="266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r" eaLnBrk="1" hangingPunct="1"/>
            <a:r>
              <a:rPr lang="ar-SA" sz="6000" b="1" smtClean="0">
                <a:solidFill>
                  <a:srgbClr val="FFCC66"/>
                </a:solidFill>
                <a:cs typeface="Andalus" pitchFamily="18" charset="-78"/>
              </a:rPr>
              <a:t>3- درجة الحرارة </a:t>
            </a:r>
            <a:endParaRPr lang="en-US" sz="6000" b="1" smtClean="0">
              <a:solidFill>
                <a:srgbClr val="FFCC66"/>
              </a:solidFill>
              <a:cs typeface="Andalus" pitchFamily="18" charset="-78"/>
            </a:endParaRPr>
          </a:p>
        </p:txBody>
      </p:sp>
      <p:sp>
        <p:nvSpPr>
          <p:cNvPr id="27651" name="Rectangle 3"/>
          <p:cNvSpPr>
            <a:spLocks noGrp="1" noChangeArrowheads="1"/>
          </p:cNvSpPr>
          <p:nvPr>
            <p:ph type="body" idx="1"/>
          </p:nvPr>
        </p:nvSpPr>
        <p:spPr>
          <a:xfrm>
            <a:off x="457200" y="1571625"/>
            <a:ext cx="8686800" cy="4554538"/>
          </a:xfrm>
        </p:spPr>
        <p:txBody>
          <a:bodyPr/>
          <a:lstStyle/>
          <a:p>
            <a:pPr algn="just" eaLnBrk="1" hangingPunct="1">
              <a:lnSpc>
                <a:spcPct val="150000"/>
              </a:lnSpc>
              <a:buFontTx/>
              <a:buNone/>
            </a:pPr>
            <a:r>
              <a:rPr lang="ar-SA" smtClean="0">
                <a:solidFill>
                  <a:schemeClr val="bg1"/>
                </a:solidFill>
                <a:cs typeface="PT Bold Heading" pitchFamily="2" charset="-78"/>
              </a:rPr>
              <a:t>تتأثر الأنزيمات الخاصة بدورات البناء الضوئي بدرجات الحرارة زيادةً ونقصاناً حيث ارتفاع درجة الحرارة يسرع من حدوث عملية البناء الضوئي ولكن مع الزيادة المفرطة في درجة الحرارة يؤدي ذلك إلى الانخفاض في معدل البناء الضوئي وبذلك تتأثر العملية . </a:t>
            </a:r>
          </a:p>
          <a:p>
            <a:pPr eaLnBrk="1" hangingPunct="1">
              <a:buFontTx/>
              <a:buNone/>
            </a:pPr>
            <a:endParaRPr lang="en-US" sz="4000" smtClean="0">
              <a:solidFill>
                <a:schemeClr val="bg1"/>
              </a:solidFill>
              <a:cs typeface="Andalus" pitchFamily="18" charset="-78"/>
            </a:endParaRPr>
          </a:p>
        </p:txBody>
      </p:sp>
      <p:sp>
        <p:nvSpPr>
          <p:cNvPr id="36868" name="Rectangle 4"/>
          <p:cNvSpPr>
            <a:spLocks noChangeArrowheads="1"/>
          </p:cNvSpPr>
          <p:nvPr/>
        </p:nvSpPr>
        <p:spPr bwMode="auto">
          <a:xfrm>
            <a:off x="4476750" y="3108325"/>
            <a:ext cx="1873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ar-SA"/>
              <a:t/>
            </a:r>
            <a:br>
              <a:rPr lang="ar-SA"/>
            </a:br>
            <a:endParaRPr lang="ar-SA"/>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additive="base">
                                        <p:cTn id="7" dur="500" fill="hold"/>
                                        <p:tgtEl>
                                          <p:spTgt spid="27650"/>
                                        </p:tgtEl>
                                        <p:attrNameLst>
                                          <p:attrName>ppt_x</p:attrName>
                                        </p:attrNameLst>
                                      </p:cBhvr>
                                      <p:tavLst>
                                        <p:tav tm="0">
                                          <p:val>
                                            <p:strVal val="#ppt_x"/>
                                          </p:val>
                                        </p:tav>
                                        <p:tav tm="100000">
                                          <p:val>
                                            <p:strVal val="#ppt_x"/>
                                          </p:val>
                                        </p:tav>
                                      </p:tavLst>
                                    </p:anim>
                                    <p:anim calcmode="lin" valueType="num">
                                      <p:cBhvr additive="base">
                                        <p:cTn id="8" dur="500" fill="hold"/>
                                        <p:tgtEl>
                                          <p:spTgt spid="2765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mph" presetSubtype="2" fill="hold" nodeType="clickEffect">
                                  <p:stCondLst>
                                    <p:cond delay="0"/>
                                  </p:stCondLst>
                                  <p:childTnLst>
                                    <p:animClr clrSpc="rgb" dir="cw">
                                      <p:cBhvr override="childStyle">
                                        <p:cTn id="12" dur="2000" fill="hold"/>
                                        <p:tgtEl>
                                          <p:spTgt spid="27651">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85813" y="-71438"/>
            <a:ext cx="8229600" cy="1143001"/>
          </a:xfrm>
        </p:spPr>
        <p:txBody>
          <a:bodyPr/>
          <a:lstStyle/>
          <a:p>
            <a:pPr algn="r" eaLnBrk="1" hangingPunct="1"/>
            <a:r>
              <a:rPr lang="ar-SA" sz="6000" b="1" smtClean="0">
                <a:solidFill>
                  <a:srgbClr val="FFCC66"/>
                </a:solidFill>
                <a:cs typeface="Andalus" pitchFamily="18" charset="-78"/>
              </a:rPr>
              <a:t>4</a:t>
            </a:r>
            <a:r>
              <a:rPr lang="ar-SA" sz="6000" b="1" smtClean="0">
                <a:solidFill>
                  <a:srgbClr val="FFCC66"/>
                </a:solidFill>
                <a:latin typeface="Angsana New" pitchFamily="18" charset="-34"/>
                <a:cs typeface="Andalus" pitchFamily="18" charset="-78"/>
              </a:rPr>
              <a:t>-المـــاء</a:t>
            </a:r>
            <a:r>
              <a:rPr lang="ar-SA" smtClean="0"/>
              <a:t> </a:t>
            </a:r>
            <a:endParaRPr lang="en-US" smtClean="0"/>
          </a:p>
        </p:txBody>
      </p:sp>
      <p:sp>
        <p:nvSpPr>
          <p:cNvPr id="28675" name="Rectangle 3"/>
          <p:cNvSpPr>
            <a:spLocks noGrp="1" noChangeArrowheads="1"/>
          </p:cNvSpPr>
          <p:nvPr>
            <p:ph type="body" idx="1"/>
          </p:nvPr>
        </p:nvSpPr>
        <p:spPr>
          <a:xfrm>
            <a:off x="0" y="957263"/>
            <a:ext cx="9358313" cy="5257800"/>
          </a:xfrm>
        </p:spPr>
        <p:txBody>
          <a:bodyPr/>
          <a:lstStyle/>
          <a:p>
            <a:pPr algn="just" eaLnBrk="1" hangingPunct="1">
              <a:lnSpc>
                <a:spcPct val="150000"/>
              </a:lnSpc>
              <a:buFontTx/>
              <a:buNone/>
            </a:pPr>
            <a:r>
              <a:rPr lang="ar-SA" sz="2600" smtClean="0">
                <a:solidFill>
                  <a:schemeClr val="bg1"/>
                </a:solidFill>
                <a:cs typeface="PT Bold Heading" pitchFamily="2" charset="-78"/>
              </a:rPr>
              <a:t>    وجد أن الكمية اللازمة من الماء لاستمرار عملية البناء الضوئي تقدر بحوالي 1 % فقط من جملة الماء الممتص بواسطة النبات. وقد لوحظ أن معدل البناء الضوئي يرتفع إذا ما حدث جفاف بسيط بالأوراق ( 15 % فقد ماء ) ولكن هذا المعدل ينخفض تماما إذا ما وجد جفاف شديد بهذه الأوراق (45 % فقد ماء) حيث أن فقد الماء يؤدي إلي الانكماش في الخلايا وبالتالي قفل الثغور فيقل معدل التمثيل تبعا لذلك ويؤدى الجفاف أيضا إلي قلة قابلية الأغشية البلازمية للنفاذية وجفاف الأنزيمات النسبي وقد يؤدي إلي قلة سرعة تكوين المواد الكربوهيدارتية المتكونة من عملية البناء مما يؤدى إلي تراكمها في الأوراق وبالتالي بطء سرعة عملية البناء . </a:t>
            </a:r>
          </a:p>
          <a:p>
            <a:pPr eaLnBrk="1" hangingPunct="1">
              <a:lnSpc>
                <a:spcPct val="80000"/>
              </a:lnSpc>
              <a:buFontTx/>
              <a:buNone/>
            </a:pPr>
            <a:r>
              <a:rPr lang="ar-SA" smtClean="0">
                <a:solidFill>
                  <a:schemeClr val="bg1"/>
                </a:solidFill>
                <a:cs typeface="Andalus" pitchFamily="18" charset="-78"/>
              </a:rPr>
              <a:t/>
            </a:r>
            <a:br>
              <a:rPr lang="ar-SA" smtClean="0">
                <a:solidFill>
                  <a:schemeClr val="bg1"/>
                </a:solidFill>
                <a:cs typeface="Andalus" pitchFamily="18" charset="-78"/>
              </a:rPr>
            </a:br>
            <a:endParaRPr lang="en-US" smtClean="0">
              <a:solidFill>
                <a:schemeClr val="bg1"/>
              </a:solidFill>
              <a:cs typeface="Andalus" pitchFamily="18" charset="-7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additive="base">
                                        <p:cTn id="7" dur="500" fill="hold"/>
                                        <p:tgtEl>
                                          <p:spTgt spid="28674"/>
                                        </p:tgtEl>
                                        <p:attrNameLst>
                                          <p:attrName>ppt_x</p:attrName>
                                        </p:attrNameLst>
                                      </p:cBhvr>
                                      <p:tavLst>
                                        <p:tav tm="0">
                                          <p:val>
                                            <p:strVal val="#ppt_x"/>
                                          </p:val>
                                        </p:tav>
                                        <p:tav tm="100000">
                                          <p:val>
                                            <p:strVal val="#ppt_x"/>
                                          </p:val>
                                        </p:tav>
                                      </p:tavLst>
                                    </p:anim>
                                    <p:anim calcmode="lin" valueType="num">
                                      <p:cBhvr additive="base">
                                        <p:cTn id="8" dur="500" fill="hold"/>
                                        <p:tgtEl>
                                          <p:spTgt spid="2867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28675">
                                            <p:txEl>
                                              <p:pRg st="0" end="0"/>
                                            </p:txEl>
                                          </p:spTgt>
                                        </p:tgtEl>
                                        <p:attrNameLst>
                                          <p:attrName>style.visibility</p:attrName>
                                        </p:attrNameLst>
                                      </p:cBhvr>
                                      <p:to>
                                        <p:strVal val="visible"/>
                                      </p:to>
                                    </p:set>
                                    <p:animEffect transition="in" filter="blinds(horizontal)">
                                      <p:cBhvr>
                                        <p:cTn id="13" dur="3000"/>
                                        <p:tgtEl>
                                          <p:spTgt spid="28675">
                                            <p:txEl>
                                              <p:pRg st="0" end="0"/>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8675">
                                            <p:txEl>
                                              <p:pRg st="1" end="1"/>
                                            </p:txEl>
                                          </p:spTgt>
                                        </p:tgtEl>
                                        <p:attrNameLst>
                                          <p:attrName>style.visibility</p:attrName>
                                        </p:attrNameLst>
                                      </p:cBhvr>
                                      <p:to>
                                        <p:strVal val="visible"/>
                                      </p:to>
                                    </p:set>
                                    <p:animEffect transition="in" filter="blinds(horizontal)">
                                      <p:cBhvr>
                                        <p:cTn id="16" dur="3000"/>
                                        <p:tgtEl>
                                          <p:spTgt spid="286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914400" y="0"/>
            <a:ext cx="8229600" cy="1143000"/>
          </a:xfrm>
        </p:spPr>
        <p:txBody>
          <a:bodyPr/>
          <a:lstStyle/>
          <a:p>
            <a:pPr algn="r" eaLnBrk="1" hangingPunct="1"/>
            <a:r>
              <a:rPr lang="ar-SA" sz="6000" b="1" smtClean="0">
                <a:solidFill>
                  <a:srgbClr val="FFCC66"/>
                </a:solidFill>
                <a:cs typeface="Andalus" pitchFamily="18" charset="-78"/>
              </a:rPr>
              <a:t>5- تأثير المواد الغذائية </a:t>
            </a:r>
            <a:endParaRPr lang="en-US" sz="6000" b="1" smtClean="0">
              <a:solidFill>
                <a:srgbClr val="FFCC66"/>
              </a:solidFill>
              <a:cs typeface="Andalus" pitchFamily="18" charset="-78"/>
            </a:endParaRPr>
          </a:p>
        </p:txBody>
      </p:sp>
      <p:sp>
        <p:nvSpPr>
          <p:cNvPr id="30723" name="Rectangle 3"/>
          <p:cNvSpPr>
            <a:spLocks noGrp="1" noChangeArrowheads="1"/>
          </p:cNvSpPr>
          <p:nvPr>
            <p:ph type="body" idx="1"/>
          </p:nvPr>
        </p:nvSpPr>
        <p:spPr>
          <a:xfrm>
            <a:off x="0" y="1214438"/>
            <a:ext cx="9144000" cy="5643562"/>
          </a:xfrm>
        </p:spPr>
        <p:txBody>
          <a:bodyPr/>
          <a:lstStyle/>
          <a:p>
            <a:pPr algn="just" eaLnBrk="1" hangingPunct="1">
              <a:lnSpc>
                <a:spcPct val="150000"/>
              </a:lnSpc>
              <a:buFontTx/>
              <a:buNone/>
            </a:pPr>
            <a:r>
              <a:rPr lang="ar-SA" sz="2800" smtClean="0">
                <a:solidFill>
                  <a:schemeClr val="bg1"/>
                </a:solidFill>
                <a:cs typeface="PT Bold Heading" pitchFamily="2" charset="-78"/>
              </a:rPr>
              <a:t>    النقص بعض العناصر يؤدي إلي قلة معدل عملية البناء الضوئي لكونها عوامل مساعدة لبعض الأنزيمات الخاصة بتفاعلات الظلام أو لضرورة وجودها لإتمام عملية تفاعل الضوء مثل الكلورين والذي يؤدى نقصه إلي عدم إمكان نقل الالكترونات من الماء إلي الكلوروفيل وقد يكون نقص عنصر مؤثرا علي بناء الكلوروفيل نفسه كما في حالة نقص الحديد أو النتروجين أو الماغنيسيوم وغيرها كما انه يدخل كمادة تفاعل أثناء تفاعلات الظلام .</a:t>
            </a:r>
            <a:r>
              <a:rPr lang="en-US" sz="2800" smtClean="0">
                <a:solidFill>
                  <a:schemeClr val="bg1"/>
                </a:solidFill>
                <a:cs typeface="PT Bold Heading" pitchFamily="2" charset="-78"/>
              </a:rPr>
              <a:t>                       </a:t>
            </a:r>
            <a:r>
              <a:rPr lang="ar-SA" sz="2800" smtClean="0">
                <a:solidFill>
                  <a:schemeClr val="bg1"/>
                </a:solidFill>
                <a:cs typeface="PT Bold Heading" pitchFamily="2" charset="-78"/>
              </a:rPr>
              <a:t> </a:t>
            </a:r>
            <a:br>
              <a:rPr lang="ar-SA" sz="2800" smtClean="0">
                <a:solidFill>
                  <a:schemeClr val="bg1"/>
                </a:solidFill>
                <a:cs typeface="PT Bold Heading" pitchFamily="2" charset="-78"/>
              </a:rPr>
            </a:br>
            <a:endParaRPr lang="en-US" sz="2800" smtClean="0">
              <a:solidFill>
                <a:schemeClr val="bg1"/>
              </a:solidFill>
              <a:cs typeface="PT Bold Heading" pitchFamily="2" charset="-7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additive="base">
                                        <p:cTn id="7" dur="500" fill="hold"/>
                                        <p:tgtEl>
                                          <p:spTgt spid="30722"/>
                                        </p:tgtEl>
                                        <p:attrNameLst>
                                          <p:attrName>ppt_x</p:attrName>
                                        </p:attrNameLst>
                                      </p:cBhvr>
                                      <p:tavLst>
                                        <p:tav tm="0">
                                          <p:val>
                                            <p:strVal val="#ppt_x"/>
                                          </p:val>
                                        </p:tav>
                                        <p:tav tm="100000">
                                          <p:val>
                                            <p:strVal val="#ppt_x"/>
                                          </p:val>
                                        </p:tav>
                                      </p:tavLst>
                                    </p:anim>
                                    <p:anim calcmode="lin" valueType="num">
                                      <p:cBhvr additive="base">
                                        <p:cTn id="8" dur="500" fill="hold"/>
                                        <p:tgtEl>
                                          <p:spTgt spid="3072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30723">
                                            <p:txEl>
                                              <p:pRg st="0" end="0"/>
                                            </p:txEl>
                                          </p:spTgt>
                                        </p:tgtEl>
                                        <p:attrNameLst>
                                          <p:attrName>style.visibility</p:attrName>
                                        </p:attrNameLst>
                                      </p:cBhvr>
                                      <p:to>
                                        <p:strVal val="visible"/>
                                      </p:to>
                                    </p:set>
                                    <p:animEffect transition="in" filter="checkerboard(across)">
                                      <p:cBhvr>
                                        <p:cTn id="13" dur="3000"/>
                                        <p:tgtEl>
                                          <p:spTgt spid="307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a:xfrm>
            <a:off x="457200" y="274638"/>
            <a:ext cx="8229600" cy="4233862"/>
          </a:xfrm>
        </p:spPr>
        <p:txBody>
          <a:bodyPr/>
          <a:lstStyle/>
          <a:p>
            <a:pPr eaLnBrk="1" hangingPunct="1"/>
            <a:r>
              <a:rPr lang="ar-SA" sz="8000" b="1" smtClean="0">
                <a:solidFill>
                  <a:srgbClr val="FFFF66"/>
                </a:solidFill>
                <a:cs typeface="Andalus" pitchFamily="18" charset="-78"/>
              </a:rPr>
              <a:t>ثانياً</a:t>
            </a:r>
            <a:r>
              <a:rPr lang="ar-SA" sz="8000" b="1" smtClean="0">
                <a:solidFill>
                  <a:schemeClr val="accent1"/>
                </a:solidFill>
                <a:cs typeface="Andalus" pitchFamily="18" charset="-78"/>
              </a:rPr>
              <a:t> </a:t>
            </a:r>
            <a:r>
              <a:rPr lang="ar-SA" sz="8800" b="1" smtClean="0">
                <a:solidFill>
                  <a:schemeClr val="bg1"/>
                </a:solidFill>
                <a:cs typeface="Andalus" pitchFamily="18" charset="-78"/>
              </a:rPr>
              <a:t>:</a:t>
            </a:r>
            <a:r>
              <a:rPr lang="ar-SA" sz="8800" b="1" smtClean="0">
                <a:cs typeface="Andalus" pitchFamily="18" charset="-78"/>
              </a:rPr>
              <a:t> </a:t>
            </a:r>
            <a:r>
              <a:rPr lang="ar-SA" sz="8800" b="1" smtClean="0">
                <a:solidFill>
                  <a:schemeClr val="bg1"/>
                </a:solidFill>
                <a:cs typeface="Andalus" pitchFamily="18" charset="-78"/>
              </a:rPr>
              <a:t>العوامل الداخلية</a:t>
            </a:r>
            <a:r>
              <a:rPr lang="ar-SA" smtClean="0"/>
              <a:t> </a:t>
            </a:r>
            <a:endParaRPr lang="en-US" smtClean="0"/>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r" eaLnBrk="1" hangingPunct="1"/>
            <a:r>
              <a:rPr lang="ar-SA" sz="6000" b="1" smtClean="0">
                <a:solidFill>
                  <a:srgbClr val="FFCC66"/>
                </a:solidFill>
                <a:cs typeface="Andalus" pitchFamily="18" charset="-78"/>
              </a:rPr>
              <a:t>1- الأنزيمات</a:t>
            </a:r>
            <a:r>
              <a:rPr lang="ar-SA" b="1" smtClean="0"/>
              <a:t> </a:t>
            </a:r>
            <a:endParaRPr lang="en-US" b="1" smtClean="0"/>
          </a:p>
        </p:txBody>
      </p:sp>
      <p:sp>
        <p:nvSpPr>
          <p:cNvPr id="33795" name="Rectangle 3"/>
          <p:cNvSpPr>
            <a:spLocks noGrp="1" noChangeArrowheads="1"/>
          </p:cNvSpPr>
          <p:nvPr>
            <p:ph type="body" idx="1"/>
          </p:nvPr>
        </p:nvSpPr>
        <p:spPr>
          <a:xfrm>
            <a:off x="0" y="1600200"/>
            <a:ext cx="9144000" cy="4525963"/>
          </a:xfrm>
        </p:spPr>
        <p:txBody>
          <a:bodyPr/>
          <a:lstStyle/>
          <a:p>
            <a:pPr algn="just" eaLnBrk="1" hangingPunct="1">
              <a:lnSpc>
                <a:spcPct val="150000"/>
              </a:lnSpc>
              <a:buFontTx/>
              <a:buNone/>
            </a:pPr>
            <a:r>
              <a:rPr lang="ar-SA" smtClean="0">
                <a:solidFill>
                  <a:schemeClr val="bg1"/>
                </a:solidFill>
                <a:latin typeface="Angsana New" pitchFamily="18" charset="-34"/>
                <a:cs typeface="PT Bold Heading" pitchFamily="2" charset="-78"/>
              </a:rPr>
              <a:t>    حيث تتوقف عملية البناء الضوئي على توفر الأنزيمات الخاصة بهاو وكفاءتها وحدوث أي خلل بها يؤدي إلى التأثير على معدل العملية .</a:t>
            </a:r>
          </a:p>
          <a:p>
            <a:pPr eaLnBrk="1" hangingPunct="1">
              <a:buFontTx/>
              <a:buNone/>
            </a:pPr>
            <a:r>
              <a:rPr lang="ar-SA" sz="4400" smtClean="0">
                <a:solidFill>
                  <a:schemeClr val="bg1"/>
                </a:solidFill>
                <a:latin typeface="Angsana New" pitchFamily="18" charset="-34"/>
                <a:cs typeface="Andalus" pitchFamily="18" charset="-78"/>
              </a:rPr>
              <a:t/>
            </a:r>
            <a:br>
              <a:rPr lang="ar-SA" sz="4400" smtClean="0">
                <a:solidFill>
                  <a:schemeClr val="bg1"/>
                </a:solidFill>
                <a:latin typeface="Angsana New" pitchFamily="18" charset="-34"/>
                <a:cs typeface="Andalus" pitchFamily="18" charset="-78"/>
              </a:rPr>
            </a:br>
            <a:endParaRPr lang="en-US" sz="4400" smtClean="0">
              <a:solidFill>
                <a:schemeClr val="bg1"/>
              </a:solidFill>
              <a:latin typeface="Angsana New" pitchFamily="18" charset="-34"/>
              <a:cs typeface="Andalus" pitchFamily="18" charset="-7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500" fill="hold"/>
                                        <p:tgtEl>
                                          <p:spTgt spid="33794"/>
                                        </p:tgtEl>
                                        <p:attrNameLst>
                                          <p:attrName>ppt_x</p:attrName>
                                        </p:attrNameLst>
                                      </p:cBhvr>
                                      <p:tavLst>
                                        <p:tav tm="0">
                                          <p:val>
                                            <p:strVal val="#ppt_x"/>
                                          </p:val>
                                        </p:tav>
                                        <p:tav tm="100000">
                                          <p:val>
                                            <p:strVal val="#ppt_x"/>
                                          </p:val>
                                        </p:tav>
                                      </p:tavLst>
                                    </p:anim>
                                    <p:anim calcmode="lin" valueType="num">
                                      <p:cBhvr additive="base">
                                        <p:cTn id="8" dur="500" fill="hold"/>
                                        <p:tgtEl>
                                          <p:spTgt spid="3379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5" fill="hold" grpId="0" nodeType="clickEffect">
                                  <p:stCondLst>
                                    <p:cond delay="0"/>
                                  </p:stCondLst>
                                  <p:childTnLst>
                                    <p:set>
                                      <p:cBhvr>
                                        <p:cTn id="12" dur="1" fill="hold">
                                          <p:stCondLst>
                                            <p:cond delay="0"/>
                                          </p:stCondLst>
                                        </p:cTn>
                                        <p:tgtEl>
                                          <p:spTgt spid="33795">
                                            <p:txEl>
                                              <p:pRg st="0" end="0"/>
                                            </p:txEl>
                                          </p:spTgt>
                                        </p:tgtEl>
                                        <p:attrNameLst>
                                          <p:attrName>style.visibility</p:attrName>
                                        </p:attrNameLst>
                                      </p:cBhvr>
                                      <p:to>
                                        <p:strVal val="visible"/>
                                      </p:to>
                                    </p:set>
                                    <p:animEffect transition="in" filter="blinds(vertical)">
                                      <p:cBhvr>
                                        <p:cTn id="13" dur="3000"/>
                                        <p:tgtEl>
                                          <p:spTgt spid="3379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5" fill="hold" grpId="0" nodeType="clickEffect">
                                  <p:stCondLst>
                                    <p:cond delay="0"/>
                                  </p:stCondLst>
                                  <p:childTnLst>
                                    <p:set>
                                      <p:cBhvr>
                                        <p:cTn id="17" dur="1" fill="hold">
                                          <p:stCondLst>
                                            <p:cond delay="0"/>
                                          </p:stCondLst>
                                        </p:cTn>
                                        <p:tgtEl>
                                          <p:spTgt spid="33795">
                                            <p:txEl>
                                              <p:pRg st="1" end="1"/>
                                            </p:txEl>
                                          </p:spTgt>
                                        </p:tgtEl>
                                        <p:attrNameLst>
                                          <p:attrName>style.visibility</p:attrName>
                                        </p:attrNameLst>
                                      </p:cBhvr>
                                      <p:to>
                                        <p:strVal val="visible"/>
                                      </p:to>
                                    </p:set>
                                    <p:animEffect transition="in" filter="blinds(vertical)">
                                      <p:cBhvr>
                                        <p:cTn id="18" dur="3000"/>
                                        <p:tgtEl>
                                          <p:spTgt spid="337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357438" y="285750"/>
            <a:ext cx="8229600" cy="1143000"/>
          </a:xfrm>
        </p:spPr>
        <p:txBody>
          <a:bodyPr/>
          <a:lstStyle/>
          <a:p>
            <a:pPr eaLnBrk="1" hangingPunct="1"/>
            <a:r>
              <a:rPr lang="ar-SA" smtClean="0">
                <a:solidFill>
                  <a:srgbClr val="FFFF00"/>
                </a:solidFill>
                <a:cs typeface="PT Bold Heading" pitchFamily="2" charset="-78"/>
              </a:rPr>
              <a:t>معادلة البناء الضوئي: </a:t>
            </a:r>
            <a:endParaRPr lang="en-US" smtClean="0">
              <a:solidFill>
                <a:srgbClr val="FFFF00"/>
              </a:solidFill>
              <a:cs typeface="PT Bold Heading" pitchFamily="2" charset="-78"/>
            </a:endParaRPr>
          </a:p>
        </p:txBody>
      </p:sp>
      <p:sp>
        <p:nvSpPr>
          <p:cNvPr id="6" name="Rectangle 7"/>
          <p:cNvSpPr>
            <a:spLocks noChangeArrowheads="1"/>
          </p:cNvSpPr>
          <p:nvPr/>
        </p:nvSpPr>
        <p:spPr bwMode="auto">
          <a:xfrm>
            <a:off x="-785813" y="2928938"/>
            <a:ext cx="32146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a:r>
              <a:rPr lang="en-US" sz="2400" b="1">
                <a:solidFill>
                  <a:srgbClr val="FFFF00"/>
                </a:solidFill>
              </a:rPr>
              <a:t> </a:t>
            </a:r>
            <a:r>
              <a:rPr lang="en-US" sz="3200" b="1">
                <a:latin typeface="Arial Black" pitchFamily="34" charset="0"/>
                <a:sym typeface="Wingdings" pitchFamily="2" charset="2"/>
              </a:rPr>
              <a:t>CO</a:t>
            </a:r>
            <a:r>
              <a:rPr lang="en-US" sz="2000" b="1">
                <a:latin typeface="Arial Black" pitchFamily="34" charset="0"/>
                <a:sym typeface="Wingdings" pitchFamily="2" charset="2"/>
              </a:rPr>
              <a:t>2</a:t>
            </a:r>
            <a:r>
              <a:rPr lang="en-US" sz="3200" b="1">
                <a:latin typeface="Arial Black" pitchFamily="34" charset="0"/>
                <a:sym typeface="Wingdings" pitchFamily="2" charset="2"/>
              </a:rPr>
              <a:t> +H</a:t>
            </a:r>
            <a:r>
              <a:rPr lang="en-US" sz="2000" b="1">
                <a:latin typeface="Arial Black" pitchFamily="34" charset="0"/>
                <a:sym typeface="Wingdings" pitchFamily="2" charset="2"/>
              </a:rPr>
              <a:t>2</a:t>
            </a:r>
            <a:r>
              <a:rPr lang="en-US" sz="3200" b="1">
                <a:latin typeface="Arial Black" pitchFamily="34" charset="0"/>
                <a:sym typeface="Wingdings" pitchFamily="2" charset="2"/>
              </a:rPr>
              <a:t>O</a:t>
            </a:r>
          </a:p>
        </p:txBody>
      </p:sp>
      <p:sp>
        <p:nvSpPr>
          <p:cNvPr id="7" name="AutoShape 8"/>
          <p:cNvSpPr>
            <a:spLocks noChangeArrowheads="1"/>
          </p:cNvSpPr>
          <p:nvPr/>
        </p:nvSpPr>
        <p:spPr bwMode="auto">
          <a:xfrm>
            <a:off x="2357438" y="3071813"/>
            <a:ext cx="2643187" cy="357187"/>
          </a:xfrm>
          <a:prstGeom prst="rightArrow">
            <a:avLst>
              <a:gd name="adj1" fmla="val 50000"/>
              <a:gd name="adj2" fmla="val 233477"/>
            </a:avLst>
          </a:prstGeom>
          <a:solidFill>
            <a:schemeClr val="accent1"/>
          </a:solidFill>
          <a:ln w="9525">
            <a:solidFill>
              <a:schemeClr val="tx1"/>
            </a:solidFill>
            <a:miter lim="800000"/>
            <a:headEnd/>
            <a:tailEnd/>
          </a:ln>
        </p:spPr>
        <p:txBody>
          <a:bodyPr wrap="none" anchor="ctr"/>
          <a:lstStyle/>
          <a:p>
            <a:endParaRPr lang="ar-EG"/>
          </a:p>
        </p:txBody>
      </p:sp>
      <p:sp>
        <p:nvSpPr>
          <p:cNvPr id="5125" name="مستطيل 8"/>
          <p:cNvSpPr>
            <a:spLocks noChangeArrowheads="1"/>
          </p:cNvSpPr>
          <p:nvPr/>
        </p:nvSpPr>
        <p:spPr bwMode="auto">
          <a:xfrm>
            <a:off x="2600325" y="2714625"/>
            <a:ext cx="1350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a:solidFill>
                  <a:srgbClr val="FFFF00"/>
                </a:solidFill>
              </a:rPr>
              <a:t>Sun light </a:t>
            </a:r>
            <a:endParaRPr lang="ar-SA" sz="2000">
              <a:solidFill>
                <a:srgbClr val="FFFF00"/>
              </a:solidFill>
            </a:endParaRPr>
          </a:p>
        </p:txBody>
      </p:sp>
      <p:sp>
        <p:nvSpPr>
          <p:cNvPr id="5126" name="مستطيل 9"/>
          <p:cNvSpPr>
            <a:spLocks noChangeArrowheads="1"/>
          </p:cNvSpPr>
          <p:nvPr/>
        </p:nvSpPr>
        <p:spPr bwMode="auto">
          <a:xfrm>
            <a:off x="2643188" y="3429000"/>
            <a:ext cx="1531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00FF00"/>
                </a:solidFill>
              </a:rPr>
              <a:t>Chlorophyll</a:t>
            </a:r>
            <a:r>
              <a:rPr lang="en-US" b="1">
                <a:solidFill>
                  <a:srgbClr val="FFFF00"/>
                </a:solidFill>
              </a:rPr>
              <a:t> </a:t>
            </a:r>
            <a:endParaRPr lang="ar-SA"/>
          </a:p>
        </p:txBody>
      </p:sp>
      <p:sp>
        <p:nvSpPr>
          <p:cNvPr id="10" name="Text Box 9"/>
          <p:cNvSpPr txBox="1">
            <a:spLocks noChangeArrowheads="1"/>
          </p:cNvSpPr>
          <p:nvPr/>
        </p:nvSpPr>
        <p:spPr bwMode="auto">
          <a:xfrm>
            <a:off x="5286375" y="3000375"/>
            <a:ext cx="3857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800" b="1">
                <a:latin typeface="Arial Black" pitchFamily="34" charset="0"/>
              </a:rPr>
              <a:t>C</a:t>
            </a:r>
            <a:r>
              <a:rPr lang="en-US" b="1">
                <a:latin typeface="Arial Black" pitchFamily="34" charset="0"/>
                <a:sym typeface="Wingdings" pitchFamily="2" charset="2"/>
              </a:rPr>
              <a:t>6</a:t>
            </a:r>
            <a:r>
              <a:rPr lang="en-US" sz="2800" b="1">
                <a:latin typeface="Arial Black" pitchFamily="34" charset="0"/>
                <a:sym typeface="Wingdings" pitchFamily="2" charset="2"/>
              </a:rPr>
              <a:t>H</a:t>
            </a:r>
            <a:r>
              <a:rPr lang="en-US" b="1">
                <a:latin typeface="Arial Black" pitchFamily="34" charset="0"/>
                <a:sym typeface="Wingdings" pitchFamily="2" charset="2"/>
              </a:rPr>
              <a:t>12</a:t>
            </a:r>
            <a:r>
              <a:rPr lang="en-US" sz="2800" b="1">
                <a:latin typeface="Arial Black" pitchFamily="34" charset="0"/>
                <a:sym typeface="Wingdings" pitchFamily="2" charset="2"/>
              </a:rPr>
              <a:t>O</a:t>
            </a:r>
            <a:r>
              <a:rPr lang="en-US" b="1">
                <a:latin typeface="Arial Black" pitchFamily="34" charset="0"/>
                <a:sym typeface="Wingdings" pitchFamily="2" charset="2"/>
              </a:rPr>
              <a:t>6</a:t>
            </a:r>
            <a:r>
              <a:rPr lang="en-US" sz="2800" b="1">
                <a:latin typeface="Arial Black" pitchFamily="34" charset="0"/>
                <a:sym typeface="Wingdings" pitchFamily="2" charset="2"/>
              </a:rPr>
              <a:t> + O</a:t>
            </a:r>
            <a:r>
              <a:rPr lang="en-US" b="1">
                <a:latin typeface="Arial Black" pitchFamily="34" charset="0"/>
                <a:sym typeface="Wingdings" pitchFamily="2" charset="2"/>
              </a:rPr>
              <a:t>2</a:t>
            </a:r>
            <a:r>
              <a:rPr lang="en-US" sz="2800" b="1">
                <a:latin typeface="Arial Black" pitchFamily="34" charset="0"/>
                <a:sym typeface="Wingdings" pitchFamily="2" charset="2"/>
              </a:rPr>
              <a:t> +H</a:t>
            </a:r>
            <a:r>
              <a:rPr lang="en-US" b="1">
                <a:latin typeface="Arial Black" pitchFamily="34" charset="0"/>
                <a:sym typeface="Wingdings" pitchFamily="2" charset="2"/>
              </a:rPr>
              <a:t>2</a:t>
            </a:r>
            <a:r>
              <a:rPr lang="en-US" sz="2800" b="1">
                <a:latin typeface="Arial Black" pitchFamily="34" charset="0"/>
                <a:sym typeface="Wingdings" pitchFamily="2" charset="2"/>
              </a:rPr>
              <a:t>O</a:t>
            </a:r>
          </a:p>
        </p:txBody>
      </p:sp>
      <p:sp>
        <p:nvSpPr>
          <p:cNvPr id="11" name="AutoShape 10"/>
          <p:cNvSpPr>
            <a:spLocks noChangeArrowheads="1"/>
          </p:cNvSpPr>
          <p:nvPr/>
        </p:nvSpPr>
        <p:spPr bwMode="auto">
          <a:xfrm>
            <a:off x="8002588" y="2914650"/>
            <a:ext cx="144462" cy="500063"/>
          </a:xfrm>
          <a:prstGeom prst="upArrow">
            <a:avLst>
              <a:gd name="adj1" fmla="val 50000"/>
              <a:gd name="adj2" fmla="val 62356"/>
            </a:avLst>
          </a:prstGeom>
          <a:solidFill>
            <a:schemeClr val="accent1"/>
          </a:solidFill>
          <a:ln w="9525">
            <a:solidFill>
              <a:schemeClr val="tx1"/>
            </a:solidFill>
            <a:miter lim="800000"/>
            <a:headEnd/>
            <a:tailEnd/>
          </a:ln>
        </p:spPr>
        <p:txBody>
          <a:bodyPr vert="eaVert" wrap="none" anchor="ctr"/>
          <a:lstStyle/>
          <a:p>
            <a:endParaRPr lang="ar-EG"/>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800" decel="100000"/>
                                        <p:tgtEl>
                                          <p:spTgt spid="10"/>
                                        </p:tgtEl>
                                      </p:cBhvr>
                                    </p:animEffect>
                                    <p:anim calcmode="lin" valueType="num">
                                      <p:cBhvr>
                                        <p:cTn id="23" dur="800" decel="100000" fill="hold"/>
                                        <p:tgtEl>
                                          <p:spTgt spid="10"/>
                                        </p:tgtEl>
                                        <p:attrNameLst>
                                          <p:attrName>style.rotation</p:attrName>
                                        </p:attrNameLst>
                                      </p:cBhvr>
                                      <p:tavLst>
                                        <p:tav tm="0">
                                          <p:val>
                                            <p:fltVal val="-90"/>
                                          </p:val>
                                        </p:tav>
                                        <p:tav tm="100000">
                                          <p:val>
                                            <p:fltVal val="0"/>
                                          </p:val>
                                        </p:tav>
                                      </p:tavLst>
                                    </p:anim>
                                    <p:anim calcmode="lin" valueType="num">
                                      <p:cBhvr>
                                        <p:cTn id="24" dur="800" decel="100000" fill="hold"/>
                                        <p:tgtEl>
                                          <p:spTgt spid="10"/>
                                        </p:tgtEl>
                                        <p:attrNameLst>
                                          <p:attrName>ppt_x</p:attrName>
                                        </p:attrNameLst>
                                      </p:cBhvr>
                                      <p:tavLst>
                                        <p:tav tm="0">
                                          <p:val>
                                            <p:strVal val="#ppt_x+0.4"/>
                                          </p:val>
                                        </p:tav>
                                        <p:tav tm="100000">
                                          <p:val>
                                            <p:strVal val="#ppt_x-0.05"/>
                                          </p:val>
                                        </p:tav>
                                      </p:tavLst>
                                    </p:anim>
                                    <p:anim calcmode="lin" valueType="num">
                                      <p:cBhvr>
                                        <p:cTn id="25" dur="800" decel="100000" fill="hold"/>
                                        <p:tgtEl>
                                          <p:spTgt spid="10"/>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0" grpId="0"/>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r" eaLnBrk="1" hangingPunct="1"/>
            <a:r>
              <a:rPr lang="ar-SA" sz="6000" b="1" smtClean="0">
                <a:solidFill>
                  <a:srgbClr val="FFCC66"/>
                </a:solidFill>
                <a:cs typeface="Andalus" pitchFamily="18" charset="-78"/>
              </a:rPr>
              <a:t>2- تركيب الورقة الداخلي</a:t>
            </a:r>
            <a:r>
              <a:rPr lang="ar-SA" smtClean="0"/>
              <a:t> </a:t>
            </a:r>
            <a:endParaRPr lang="en-US" smtClean="0"/>
          </a:p>
        </p:txBody>
      </p:sp>
      <p:sp>
        <p:nvSpPr>
          <p:cNvPr id="34819" name="Rectangle 3"/>
          <p:cNvSpPr>
            <a:spLocks noGrp="1" noChangeArrowheads="1"/>
          </p:cNvSpPr>
          <p:nvPr>
            <p:ph type="body" idx="1"/>
          </p:nvPr>
        </p:nvSpPr>
        <p:spPr>
          <a:xfrm>
            <a:off x="0" y="1600200"/>
            <a:ext cx="9144000" cy="4525963"/>
          </a:xfrm>
        </p:spPr>
        <p:txBody>
          <a:bodyPr/>
          <a:lstStyle/>
          <a:p>
            <a:pPr algn="just" eaLnBrk="1" hangingPunct="1">
              <a:lnSpc>
                <a:spcPct val="150000"/>
              </a:lnSpc>
              <a:buFontTx/>
              <a:buNone/>
            </a:pPr>
            <a:r>
              <a:rPr lang="ar-SA" sz="3600" smtClean="0">
                <a:solidFill>
                  <a:schemeClr val="bg1"/>
                </a:solidFill>
                <a:cs typeface="PT Bold Heading" pitchFamily="2" charset="-78"/>
              </a:rPr>
              <a:t>    تتوقف كفاءة عملية البناء الضوئي على التركيب الداخلي للورقة والذي يختلف في ذوات الفلقة عن ذوات الفلقتين. </a:t>
            </a:r>
          </a:p>
          <a:p>
            <a:pPr eaLnBrk="1" hangingPunct="1">
              <a:buFontTx/>
              <a:buNone/>
            </a:pPr>
            <a:r>
              <a:rPr lang="ar-SA" sz="4400" smtClean="0">
                <a:solidFill>
                  <a:schemeClr val="bg1"/>
                </a:solidFill>
                <a:cs typeface="Andalus" pitchFamily="18" charset="-78"/>
              </a:rPr>
              <a:t/>
            </a:r>
            <a:br>
              <a:rPr lang="ar-SA" sz="4400" smtClean="0">
                <a:solidFill>
                  <a:schemeClr val="bg1"/>
                </a:solidFill>
                <a:cs typeface="Andalus" pitchFamily="18" charset="-78"/>
              </a:rPr>
            </a:br>
            <a:endParaRPr lang="en-US" sz="4400" smtClean="0">
              <a:solidFill>
                <a:schemeClr val="bg1"/>
              </a:solidFill>
              <a:cs typeface="Andalus" pitchFamily="18" charset="-7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additive="base">
                                        <p:cTn id="7" dur="500" fill="hold"/>
                                        <p:tgtEl>
                                          <p:spTgt spid="34818"/>
                                        </p:tgtEl>
                                        <p:attrNameLst>
                                          <p:attrName>ppt_x</p:attrName>
                                        </p:attrNameLst>
                                      </p:cBhvr>
                                      <p:tavLst>
                                        <p:tav tm="0">
                                          <p:val>
                                            <p:strVal val="#ppt_x"/>
                                          </p:val>
                                        </p:tav>
                                        <p:tav tm="100000">
                                          <p:val>
                                            <p:strVal val="#ppt_x"/>
                                          </p:val>
                                        </p:tav>
                                      </p:tavLst>
                                    </p:anim>
                                    <p:anim calcmode="lin" valueType="num">
                                      <p:cBhvr additive="base">
                                        <p:cTn id="8" dur="500" fill="hold"/>
                                        <p:tgtEl>
                                          <p:spTgt spid="3481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34819">
                                            <p:txEl>
                                              <p:pRg st="0" end="0"/>
                                            </p:txEl>
                                          </p:spTgt>
                                        </p:tgtEl>
                                        <p:attrNameLst>
                                          <p:attrName>style.visibility</p:attrName>
                                        </p:attrNameLst>
                                      </p:cBhvr>
                                      <p:to>
                                        <p:strVal val="visible"/>
                                      </p:to>
                                    </p:set>
                                    <p:animEffect transition="in" filter="box(in)">
                                      <p:cBhvr>
                                        <p:cTn id="13" dur="500"/>
                                        <p:tgtEl>
                                          <p:spTgt spid="34819">
                                            <p:txEl>
                                              <p:pRg st="0" end="0"/>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34819">
                                            <p:txEl>
                                              <p:pRg st="1" end="1"/>
                                            </p:txEl>
                                          </p:spTgt>
                                        </p:tgtEl>
                                        <p:attrNameLst>
                                          <p:attrName>style.visibility</p:attrName>
                                        </p:attrNameLst>
                                      </p:cBhvr>
                                      <p:to>
                                        <p:strVal val="visible"/>
                                      </p:to>
                                    </p:set>
                                    <p:animEffect transition="in" filter="box(in)">
                                      <p:cBhvr>
                                        <p:cTn id="16" dur="500"/>
                                        <p:tgtEl>
                                          <p:spTgt spid="3481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3" presetClass="entr" presetSubtype="0" fill="hold" nodeType="clickEffect">
                                  <p:stCondLst>
                                    <p:cond delay="0"/>
                                  </p:stCondLst>
                                  <p:childTnLst>
                                    <p:set>
                                      <p:cBhvr>
                                        <p:cTn id="20" dur="1" fill="hold">
                                          <p:stCondLst>
                                            <p:cond delay="0"/>
                                          </p:stCondLst>
                                        </p:cTn>
                                        <p:tgtEl>
                                          <p:spTgt spid="34819">
                                            <p:txEl>
                                              <p:pRg st="0" end="0"/>
                                            </p:txEl>
                                          </p:spTgt>
                                        </p:tgtEl>
                                        <p:attrNameLst>
                                          <p:attrName>style.visibility</p:attrName>
                                        </p:attrNameLst>
                                      </p:cBhvr>
                                      <p:to>
                                        <p:strVal val="visible"/>
                                      </p:to>
                                    </p:set>
                                    <p:animEffect transition="in" filter="fade">
                                      <p:cBhvr>
                                        <p:cTn id="21" dur="300"/>
                                        <p:tgtEl>
                                          <p:spTgt spid="34819">
                                            <p:txEl>
                                              <p:pRg st="0" end="0"/>
                                            </p:txEl>
                                          </p:spTgt>
                                        </p:tgtEl>
                                      </p:cBhvr>
                                    </p:animEffect>
                                    <p:anim calcmode="lin" valueType="num">
                                      <p:cBhvr>
                                        <p:cTn id="22" dur="12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p:cTn id="23" dur="1200" fill="hold"/>
                                        <p:tgtEl>
                                          <p:spTgt spid="34819">
                                            <p:txEl>
                                              <p:pRg st="0" end="0"/>
                                            </p:txEl>
                                          </p:spTgt>
                                        </p:tgtEl>
                                        <p:attrNameLst>
                                          <p:attrName>ppt_y</p:attrName>
                                        </p:attrNameLst>
                                      </p:cBhvr>
                                      <p:tavLst>
                                        <p:tav tm="0">
                                          <p:val>
                                            <p:strVal val="#ppt_y+0.31"/>
                                          </p:val>
                                        </p:tav>
                                        <p:tav tm="100000">
                                          <p:val>
                                            <p:strVal val="#ppt_y+0.31"/>
                                          </p:val>
                                        </p:tav>
                                      </p:tavLst>
                                    </p:anim>
                                    <p:anim calcmode="lin" valueType="num">
                                      <p:cBhvr>
                                        <p:cTn id="24" dur="1800" decel="50000" fill="hold">
                                          <p:stCondLst>
                                            <p:cond delay="1200"/>
                                          </p:stCondLst>
                                        </p:cTn>
                                        <p:tgtEl>
                                          <p:spTgt spid="34819">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1800" decel="50000" fill="hold">
                                          <p:stCondLst>
                                            <p:cond delay="1200"/>
                                          </p:stCondLst>
                                        </p:cTn>
                                        <p:tgtEl>
                                          <p:spTgt spid="34819">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6" presetID="43" presetClass="entr" presetSubtype="0" fill="hold" nodeType="withEffect">
                                  <p:stCondLst>
                                    <p:cond delay="0"/>
                                  </p:stCondLst>
                                  <p:childTnLst>
                                    <p:set>
                                      <p:cBhvr>
                                        <p:cTn id="27" dur="1" fill="hold">
                                          <p:stCondLst>
                                            <p:cond delay="0"/>
                                          </p:stCondLst>
                                        </p:cTn>
                                        <p:tgtEl>
                                          <p:spTgt spid="34819">
                                            <p:txEl>
                                              <p:pRg st="1" end="1"/>
                                            </p:txEl>
                                          </p:spTgt>
                                        </p:tgtEl>
                                        <p:attrNameLst>
                                          <p:attrName>style.visibility</p:attrName>
                                        </p:attrNameLst>
                                      </p:cBhvr>
                                      <p:to>
                                        <p:strVal val="visible"/>
                                      </p:to>
                                    </p:set>
                                    <p:animEffect transition="in" filter="fade">
                                      <p:cBhvr>
                                        <p:cTn id="28" dur="300"/>
                                        <p:tgtEl>
                                          <p:spTgt spid="34819">
                                            <p:txEl>
                                              <p:pRg st="1" end="1"/>
                                            </p:txEl>
                                          </p:spTgt>
                                        </p:tgtEl>
                                      </p:cBhvr>
                                    </p:animEffect>
                                    <p:anim calcmode="lin" valueType="num">
                                      <p:cBhvr>
                                        <p:cTn id="29" dur="12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p:cTn id="30" dur="1200" fill="hold"/>
                                        <p:tgtEl>
                                          <p:spTgt spid="34819">
                                            <p:txEl>
                                              <p:pRg st="1" end="1"/>
                                            </p:txEl>
                                          </p:spTgt>
                                        </p:tgtEl>
                                        <p:attrNameLst>
                                          <p:attrName>ppt_y</p:attrName>
                                        </p:attrNameLst>
                                      </p:cBhvr>
                                      <p:tavLst>
                                        <p:tav tm="0">
                                          <p:val>
                                            <p:strVal val="#ppt_y+0.31"/>
                                          </p:val>
                                        </p:tav>
                                        <p:tav tm="100000">
                                          <p:val>
                                            <p:strVal val="#ppt_y+0.31"/>
                                          </p:val>
                                        </p:tav>
                                      </p:tavLst>
                                    </p:anim>
                                    <p:anim calcmode="lin" valueType="num">
                                      <p:cBhvr>
                                        <p:cTn id="31" dur="1800" decel="50000" fill="hold">
                                          <p:stCondLst>
                                            <p:cond delay="1200"/>
                                          </p:stCondLst>
                                        </p:cTn>
                                        <p:tgtEl>
                                          <p:spTgt spid="34819">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1800" decel="50000" fill="hold">
                                          <p:stCondLst>
                                            <p:cond delay="1200"/>
                                          </p:stCondLst>
                                        </p:cTn>
                                        <p:tgtEl>
                                          <p:spTgt spid="34819">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r" eaLnBrk="1" hangingPunct="1"/>
            <a:r>
              <a:rPr lang="ar-SA" sz="6000" b="1" smtClean="0">
                <a:solidFill>
                  <a:srgbClr val="FFCC66"/>
                </a:solidFill>
                <a:cs typeface="Andalus" pitchFamily="18" charset="-78"/>
              </a:rPr>
              <a:t>3- تراكم المنتجات</a:t>
            </a:r>
            <a:r>
              <a:rPr lang="ar-SA" smtClean="0"/>
              <a:t> </a:t>
            </a:r>
            <a:endParaRPr lang="en-US" smtClean="0"/>
          </a:p>
        </p:txBody>
      </p:sp>
      <p:sp>
        <p:nvSpPr>
          <p:cNvPr id="35843" name="Rectangle 3"/>
          <p:cNvSpPr>
            <a:spLocks noGrp="1" noChangeArrowheads="1"/>
          </p:cNvSpPr>
          <p:nvPr>
            <p:ph type="body" idx="1"/>
          </p:nvPr>
        </p:nvSpPr>
        <p:spPr>
          <a:xfrm>
            <a:off x="0" y="1600200"/>
            <a:ext cx="8929688" cy="4525963"/>
          </a:xfrm>
        </p:spPr>
        <p:txBody>
          <a:bodyPr/>
          <a:lstStyle/>
          <a:p>
            <a:pPr algn="just" eaLnBrk="1" hangingPunct="1">
              <a:lnSpc>
                <a:spcPct val="150000"/>
              </a:lnSpc>
              <a:buFontTx/>
              <a:buNone/>
            </a:pPr>
            <a:r>
              <a:rPr lang="ar-SA" sz="3600" smtClean="0">
                <a:solidFill>
                  <a:schemeClr val="bg1"/>
                </a:solidFill>
                <a:cs typeface="PT Bold Heading" pitchFamily="2" charset="-78"/>
              </a:rPr>
              <a:t>   إن تراكم المنتجات الكربوهيدريتية الناتجة من عملية البناء الضوئي في الأوراق يؤدي إلى بطء العملية .</a:t>
            </a:r>
            <a:r>
              <a:rPr lang="ar-SA" sz="4400" smtClean="0"/>
              <a:t/>
            </a:r>
            <a:br>
              <a:rPr lang="ar-SA" sz="4400" smtClean="0"/>
            </a:br>
            <a:endParaRPr lang="en-US" sz="440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500" fill="hold"/>
                                        <p:tgtEl>
                                          <p:spTgt spid="35842"/>
                                        </p:tgtEl>
                                        <p:attrNameLst>
                                          <p:attrName>ppt_x</p:attrName>
                                        </p:attrNameLst>
                                      </p:cBhvr>
                                      <p:tavLst>
                                        <p:tav tm="0">
                                          <p:val>
                                            <p:strVal val="#ppt_x"/>
                                          </p:val>
                                        </p:tav>
                                        <p:tav tm="100000">
                                          <p:val>
                                            <p:strVal val="#ppt_x"/>
                                          </p:val>
                                        </p:tav>
                                      </p:tavLst>
                                    </p:anim>
                                    <p:anim calcmode="lin" valueType="num">
                                      <p:cBhvr additive="base">
                                        <p:cTn id="8" dur="500" fill="hold"/>
                                        <p:tgtEl>
                                          <p:spTgt spid="3584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35843">
                                            <p:txEl>
                                              <p:pRg st="0" end="0"/>
                                            </p:txEl>
                                          </p:spTgt>
                                        </p:tgtEl>
                                        <p:attrNameLst>
                                          <p:attrName>style.visibility</p:attrName>
                                        </p:attrNameLst>
                                      </p:cBhvr>
                                      <p:to>
                                        <p:strVal val="visible"/>
                                      </p:to>
                                    </p:set>
                                    <p:animEffect transition="in" filter="blinds(horizontal)">
                                      <p:cBhvr>
                                        <p:cTn id="13" dur="3000"/>
                                        <p:tgtEl>
                                          <p:spTgt spid="358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عنوان 1"/>
          <p:cNvSpPr>
            <a:spLocks noGrp="1"/>
          </p:cNvSpPr>
          <p:nvPr>
            <p:ph type="title"/>
          </p:nvPr>
        </p:nvSpPr>
        <p:spPr/>
        <p:txBody>
          <a:bodyPr/>
          <a:lstStyle/>
          <a:p>
            <a:endParaRPr lang="ar-EG" smtClean="0"/>
          </a:p>
        </p:txBody>
      </p:sp>
      <p:sp>
        <p:nvSpPr>
          <p:cNvPr id="44035" name="عنصر نائب للمحتوى 2"/>
          <p:cNvSpPr>
            <a:spLocks noGrp="1"/>
          </p:cNvSpPr>
          <p:nvPr>
            <p:ph idx="1"/>
          </p:nvPr>
        </p:nvSpPr>
        <p:spPr/>
        <p:txBody>
          <a:bodyPr/>
          <a:lstStyle/>
          <a:p>
            <a:endParaRPr lang="ar-EG" smtClean="0"/>
          </a:p>
        </p:txBody>
      </p:sp>
    </p:spTree>
    <p:custDataLst>
      <p:tags r:id="rId1"/>
    </p:custData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عنوان 1"/>
          <p:cNvSpPr>
            <a:spLocks noGrp="1"/>
          </p:cNvSpPr>
          <p:nvPr>
            <p:ph type="title"/>
          </p:nvPr>
        </p:nvSpPr>
        <p:spPr/>
        <p:txBody>
          <a:bodyPr/>
          <a:lstStyle/>
          <a:p>
            <a:endParaRPr lang="ar-EG" smtClean="0"/>
          </a:p>
        </p:txBody>
      </p:sp>
      <p:sp>
        <p:nvSpPr>
          <p:cNvPr id="45059" name="عنصر نائب للمحتوى 2"/>
          <p:cNvSpPr>
            <a:spLocks noGrp="1"/>
          </p:cNvSpPr>
          <p:nvPr>
            <p:ph idx="1"/>
          </p:nvPr>
        </p:nvSpPr>
        <p:spPr/>
        <p:txBody>
          <a:bodyPr/>
          <a:lstStyle/>
          <a:p>
            <a:endParaRPr lang="ar-EG" smtClean="0"/>
          </a:p>
        </p:txBody>
      </p:sp>
    </p:spTree>
    <p:custDataLst>
      <p:tags r:id="rId1"/>
    </p:custData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عنوان 1"/>
          <p:cNvSpPr>
            <a:spLocks noGrp="1"/>
          </p:cNvSpPr>
          <p:nvPr>
            <p:ph type="title"/>
          </p:nvPr>
        </p:nvSpPr>
        <p:spPr/>
        <p:txBody>
          <a:bodyPr/>
          <a:lstStyle/>
          <a:p>
            <a:endParaRPr lang="ar-EG" smtClean="0"/>
          </a:p>
        </p:txBody>
      </p:sp>
      <p:sp>
        <p:nvSpPr>
          <p:cNvPr id="46083" name="عنصر نائب للمحتوى 2"/>
          <p:cNvSpPr>
            <a:spLocks noGrp="1"/>
          </p:cNvSpPr>
          <p:nvPr>
            <p:ph idx="1"/>
          </p:nvPr>
        </p:nvSpPr>
        <p:spPr/>
        <p:txBody>
          <a:bodyPr/>
          <a:lstStyle/>
          <a:p>
            <a:endParaRPr lang="ar-EG" smtClean="0"/>
          </a:p>
        </p:txBody>
      </p:sp>
    </p:spTree>
    <p:custDataLst>
      <p:tags r:id="rId1"/>
    </p:custData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714375" y="0"/>
            <a:ext cx="8229600" cy="1143000"/>
          </a:xfrm>
        </p:spPr>
        <p:txBody>
          <a:bodyPr/>
          <a:lstStyle/>
          <a:p>
            <a:pPr algn="r" eaLnBrk="1" hangingPunct="1"/>
            <a:r>
              <a:rPr lang="ar-SA" sz="3200" smtClean="0">
                <a:solidFill>
                  <a:srgbClr val="FFC000"/>
                </a:solidFill>
                <a:cs typeface="PT Bold Heading" pitchFamily="2" charset="-78"/>
              </a:rPr>
              <a:t>العوامل الخارجية المؤثرة على عملية البناء الضوئي </a:t>
            </a:r>
            <a:endParaRPr lang="en-US" sz="3200" smtClean="0">
              <a:solidFill>
                <a:srgbClr val="FFC000"/>
              </a:solidFill>
              <a:cs typeface="PT Bold Heading" pitchFamily="2" charset="-78"/>
            </a:endParaRPr>
          </a:p>
        </p:txBody>
      </p:sp>
      <p:sp>
        <p:nvSpPr>
          <p:cNvPr id="47107" name="Rectangle 3"/>
          <p:cNvSpPr>
            <a:spLocks noGrp="1" noChangeArrowheads="1"/>
          </p:cNvSpPr>
          <p:nvPr>
            <p:ph type="body" idx="1"/>
          </p:nvPr>
        </p:nvSpPr>
        <p:spPr>
          <a:xfrm>
            <a:off x="457200" y="1600200"/>
            <a:ext cx="8686800" cy="4530725"/>
          </a:xfrm>
        </p:spPr>
        <p:txBody>
          <a:bodyPr/>
          <a:lstStyle/>
          <a:p>
            <a:pPr eaLnBrk="1" hangingPunct="1"/>
            <a:r>
              <a:rPr lang="ar-SA" b="1" smtClean="0">
                <a:solidFill>
                  <a:schemeClr val="bg1"/>
                </a:solidFill>
                <a:cs typeface="PT Bold Heading" pitchFamily="2" charset="-78"/>
              </a:rPr>
              <a:t>1- الضوء :ـ</a:t>
            </a:r>
          </a:p>
          <a:p>
            <a:pPr algn="just" eaLnBrk="1" hangingPunct="1">
              <a:lnSpc>
                <a:spcPct val="150000"/>
              </a:lnSpc>
              <a:buFont typeface="Wingdings" pitchFamily="2" charset="2"/>
              <a:buNone/>
            </a:pPr>
            <a:r>
              <a:rPr lang="ar-SA" smtClean="0">
                <a:solidFill>
                  <a:schemeClr val="bg1"/>
                </a:solidFill>
              </a:rPr>
              <a:t>   </a:t>
            </a:r>
            <a:r>
              <a:rPr lang="ar-SA" sz="2000" b="1" smtClean="0">
                <a:solidFill>
                  <a:schemeClr val="bg1"/>
                </a:solidFill>
                <a:cs typeface="PT Bold Heading" pitchFamily="2" charset="-78"/>
              </a:rPr>
              <a:t>تت</a:t>
            </a:r>
            <a:r>
              <a:rPr lang="ar-SA" sz="2400" b="1" smtClean="0">
                <a:solidFill>
                  <a:schemeClr val="bg1"/>
                </a:solidFill>
                <a:cs typeface="PT Bold Heading" pitchFamily="2" charset="-78"/>
              </a:rPr>
              <a:t>وقف عملية البناء الضوئي تماماً في الظلام ، ولكن شدتها تبدأ بالازدياد مع ازدياد الشدة الضوئية حتى تصل إلى حد معين لا تزداد بعده ،وارتفاع الشدة الضوئية أعلى بكثير من حد الإشباع إلى الإضرار بجهاز البناء الضوئي حيث يخرب اليخضور .</a:t>
            </a:r>
            <a:endParaRPr lang="en-US" sz="2400" b="1" smtClean="0">
              <a:solidFill>
                <a:schemeClr val="bg1"/>
              </a:solidFill>
              <a:cs typeface="PT Bold Heading" pitchFamily="2" charset="-78"/>
            </a:endParaRPr>
          </a:p>
        </p:txBody>
      </p:sp>
    </p:spTree>
    <p:custDataLst>
      <p:tags r:id="rId1"/>
    </p:custData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1"/>
          </p:nvPr>
        </p:nvSpPr>
        <p:spPr>
          <a:xfrm>
            <a:off x="357188" y="357188"/>
            <a:ext cx="8786812" cy="4530725"/>
          </a:xfrm>
        </p:spPr>
        <p:txBody>
          <a:bodyPr/>
          <a:lstStyle/>
          <a:p>
            <a:pPr eaLnBrk="1" hangingPunct="1">
              <a:lnSpc>
                <a:spcPct val="150000"/>
              </a:lnSpc>
            </a:pPr>
            <a:r>
              <a:rPr lang="ar-SA" b="1" smtClean="0">
                <a:solidFill>
                  <a:schemeClr val="bg1"/>
                </a:solidFill>
                <a:cs typeface="PT Bold Heading" pitchFamily="2" charset="-78"/>
              </a:rPr>
              <a:t>2- ثاني أكسيد الكربون :ــ</a:t>
            </a:r>
          </a:p>
          <a:p>
            <a:pPr algn="just" eaLnBrk="1" hangingPunct="1">
              <a:lnSpc>
                <a:spcPct val="150000"/>
              </a:lnSpc>
              <a:buFont typeface="Wingdings" pitchFamily="2" charset="2"/>
              <a:buNone/>
            </a:pPr>
            <a:r>
              <a:rPr lang="ar-SA" smtClean="0">
                <a:solidFill>
                  <a:schemeClr val="bg1"/>
                </a:solidFill>
                <a:cs typeface="PT Bold Heading" pitchFamily="2" charset="-78"/>
              </a:rPr>
              <a:t>    </a:t>
            </a:r>
            <a:r>
              <a:rPr lang="ar-SA" sz="2800" smtClean="0">
                <a:solidFill>
                  <a:schemeClr val="bg1"/>
                </a:solidFill>
                <a:cs typeface="PT Bold Heading" pitchFamily="2" charset="-78"/>
              </a:rPr>
              <a:t>الغاز يتركز في (0.1%) وهو الحد الأمثل لعملية البناء الضوئي، إلا أن ارتفاع تركيز غاز ثاني أكيد الكربون إلى حدود أعلى من(0.2%) ينعكس سلبا وبشكل غير مباشر على عملية البناء الضوئي حيث تثبط عملية البناء الضوئي ويموت النبات، ومن جهة أخرى يؤدي انخفاض تركيز هذا الغاز دون (0.01%) إلى توقف عملية البناء الضوئي.</a:t>
            </a:r>
            <a:endParaRPr lang="en-US" sz="2800" smtClean="0">
              <a:solidFill>
                <a:schemeClr val="bg1"/>
              </a:solidFill>
              <a:cs typeface="PT Bold Heading" pitchFamily="2" charset="-78"/>
            </a:endParaRPr>
          </a:p>
        </p:txBody>
      </p:sp>
    </p:spTree>
    <p:custDataLst>
      <p:tags r:id="rId1"/>
    </p:custData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idx="1"/>
          </p:nvPr>
        </p:nvSpPr>
        <p:spPr>
          <a:xfrm>
            <a:off x="142875" y="357188"/>
            <a:ext cx="8801100" cy="4530725"/>
          </a:xfrm>
        </p:spPr>
        <p:txBody>
          <a:bodyPr/>
          <a:lstStyle/>
          <a:p>
            <a:pPr algn="just" eaLnBrk="1" hangingPunct="1">
              <a:lnSpc>
                <a:spcPct val="150000"/>
              </a:lnSpc>
            </a:pPr>
            <a:r>
              <a:rPr lang="ar-SA" b="1" smtClean="0">
                <a:solidFill>
                  <a:schemeClr val="bg1"/>
                </a:solidFill>
                <a:cs typeface="PT Bold Heading" pitchFamily="2" charset="-78"/>
              </a:rPr>
              <a:t>3- الحرارة :ــ</a:t>
            </a:r>
          </a:p>
          <a:p>
            <a:pPr algn="just" eaLnBrk="1" hangingPunct="1">
              <a:lnSpc>
                <a:spcPct val="150000"/>
              </a:lnSpc>
              <a:buFont typeface="Wingdings" pitchFamily="2" charset="2"/>
              <a:buNone/>
            </a:pPr>
            <a:r>
              <a:rPr lang="ar-SA" smtClean="0">
                <a:solidFill>
                  <a:schemeClr val="bg1"/>
                </a:solidFill>
                <a:cs typeface="PT Bold Heading" pitchFamily="2" charset="-78"/>
              </a:rPr>
              <a:t>   </a:t>
            </a:r>
            <a:r>
              <a:rPr lang="ar-SA" sz="2800" b="1" smtClean="0">
                <a:solidFill>
                  <a:schemeClr val="bg1"/>
                </a:solidFill>
                <a:cs typeface="PT Bold Heading" pitchFamily="2" charset="-78"/>
              </a:rPr>
              <a:t>يؤدي ارتفاع درجة الحرارة خارج المجال الحراري (20ــ35م)إلى تثبيط أنزيمات حلقة كالفن نتيجة تغير وتبدل الشكل الفراغي البروتيني للإنزيم كما يؤدي الانخفاض الشديد لدرجات الحرارة إلى توقف التفاعلات الأنزيمية في البلاستيدات الخضراء .</a:t>
            </a:r>
            <a:endParaRPr lang="en-US" sz="2800" b="1" smtClean="0">
              <a:solidFill>
                <a:schemeClr val="bg1"/>
              </a:solidFill>
              <a:cs typeface="PT Bold Heading" pitchFamily="2" charset="-78"/>
            </a:endParaRPr>
          </a:p>
        </p:txBody>
      </p:sp>
    </p:spTree>
    <p:custDataLst>
      <p:tags r:id="rId1"/>
    </p:custData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1"/>
          </p:nvPr>
        </p:nvSpPr>
        <p:spPr>
          <a:xfrm>
            <a:off x="214313" y="214313"/>
            <a:ext cx="8658225" cy="4530725"/>
          </a:xfrm>
        </p:spPr>
        <p:txBody>
          <a:bodyPr/>
          <a:lstStyle/>
          <a:p>
            <a:pPr eaLnBrk="1" hangingPunct="1">
              <a:lnSpc>
                <a:spcPct val="150000"/>
              </a:lnSpc>
            </a:pPr>
            <a:r>
              <a:rPr lang="ar-SA" b="1" smtClean="0">
                <a:solidFill>
                  <a:schemeClr val="bg1"/>
                </a:solidFill>
                <a:cs typeface="PT Bold Heading" pitchFamily="2" charset="-78"/>
              </a:rPr>
              <a:t>4- الماء :ــ</a:t>
            </a:r>
          </a:p>
          <a:p>
            <a:pPr algn="just" eaLnBrk="1" hangingPunct="1">
              <a:lnSpc>
                <a:spcPct val="150000"/>
              </a:lnSpc>
              <a:buFont typeface="Wingdings" pitchFamily="2" charset="2"/>
              <a:buNone/>
            </a:pPr>
            <a:r>
              <a:rPr lang="ar-SA" smtClean="0">
                <a:solidFill>
                  <a:schemeClr val="bg1"/>
                </a:solidFill>
                <a:cs typeface="PT Bold Heading" pitchFamily="2" charset="-78"/>
              </a:rPr>
              <a:t>   </a:t>
            </a:r>
            <a:r>
              <a:rPr lang="ar-SA" sz="2800" b="1" smtClean="0">
                <a:solidFill>
                  <a:schemeClr val="bg1"/>
                </a:solidFill>
                <a:cs typeface="PT Bold Heading" pitchFamily="2" charset="-78"/>
              </a:rPr>
              <a:t>يعتبر الماء ضروريا لقيام النباتات بعملية البناء الضوئي ،حيث إنه مصدر الأكسجين والالكترونات .</a:t>
            </a:r>
          </a:p>
          <a:p>
            <a:pPr algn="just" eaLnBrk="1" hangingPunct="1">
              <a:lnSpc>
                <a:spcPct val="150000"/>
              </a:lnSpc>
              <a:buFont typeface="Wingdings" pitchFamily="2" charset="2"/>
              <a:buNone/>
            </a:pPr>
            <a:r>
              <a:rPr lang="ar-SA" sz="2800" b="1" smtClean="0">
                <a:solidFill>
                  <a:schemeClr val="bg1"/>
                </a:solidFill>
                <a:cs typeface="PT Bold Heading" pitchFamily="2" charset="-78"/>
              </a:rPr>
              <a:t>* نقصان الماء سيكون له تأثير غير مباشر على عملية البناء الضوئي. </a:t>
            </a:r>
            <a:endParaRPr lang="en-US" sz="2800" b="1" smtClean="0">
              <a:solidFill>
                <a:schemeClr val="bg1"/>
              </a:solidFill>
              <a:cs typeface="PT Bold Heading" pitchFamily="2" charset="-78"/>
            </a:endParaRPr>
          </a:p>
        </p:txBody>
      </p:sp>
    </p:spTree>
    <p:custDataLst>
      <p:tags r:id="rId1"/>
    </p:custData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descr="npo000073"/>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147" name="مربع نص 3"/>
          <p:cNvSpPr txBox="1">
            <a:spLocks noChangeArrowheads="1"/>
          </p:cNvSpPr>
          <p:nvPr/>
        </p:nvSpPr>
        <p:spPr bwMode="auto">
          <a:xfrm>
            <a:off x="0" y="285750"/>
            <a:ext cx="885825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ar-SA" sz="6000" b="1">
                <a:solidFill>
                  <a:schemeClr val="bg1"/>
                </a:solidFill>
                <a:cs typeface="PT Bold Heading" pitchFamily="2" charset="-78"/>
              </a:rPr>
              <a:t>البلاستيدات الخضراء هي العضيات في الخلية النباتية  المسئولة عن عملية البناء الضوئي.  </a:t>
            </a:r>
          </a:p>
        </p:txBody>
      </p:sp>
    </p:spTree>
    <p:custDataLst>
      <p:tags r:id="rId1"/>
    </p:custData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3">
            <a:lum contrast="18000"/>
            <a:extLst>
              <a:ext uri="{28A0092B-C50C-407E-A947-70E740481C1C}">
                <a14:useLocalDpi xmlns:a14="http://schemas.microsoft.com/office/drawing/2010/main" val="0"/>
              </a:ext>
            </a:extLst>
          </a:blip>
          <a:srcRect t="4031" b="8871"/>
          <a:stretch>
            <a:fillRect/>
          </a:stretch>
        </p:blipFill>
        <p:spPr bwMode="auto">
          <a:xfrm>
            <a:off x="500063" y="285750"/>
            <a:ext cx="8001000"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عنوان 6"/>
          <p:cNvSpPr>
            <a:spLocks noGrp="1"/>
          </p:cNvSpPr>
          <p:nvPr>
            <p:ph type="title"/>
          </p:nvPr>
        </p:nvSpPr>
        <p:spPr>
          <a:xfrm>
            <a:off x="285720" y="1785926"/>
            <a:ext cx="8510588" cy="304800"/>
          </a:xfrm>
          <a:ln>
            <a:miter lim="800000"/>
            <a:headEnd/>
            <a:tailEnd/>
          </a:ln>
          <a:extLst/>
        </p:spPr>
        <p:txBody>
          <a:bodyPr rtlCol="1">
            <a:normAutofit fontScale="90000"/>
          </a:bodyPr>
          <a:lstStyle/>
          <a:p>
            <a:pPr eaLnBrk="1" fontAlgn="auto" hangingPunct="1">
              <a:spcAft>
                <a:spcPts val="0"/>
              </a:spcAft>
              <a:defRPr/>
            </a:pPr>
            <a:r>
              <a:rPr lang="ar-SA" kern="10" dirty="0" smtClean="0">
                <a:ln w="9525">
                  <a:solidFill>
                    <a:srgbClr val="000000"/>
                  </a:solidFill>
                  <a:round/>
                  <a:headEnd/>
                  <a:tailEnd/>
                </a:ln>
                <a:latin typeface="Arial Black"/>
                <a:cs typeface="PT Bold Heading" pitchFamily="2" charset="-78"/>
              </a:rPr>
              <a:t>التركيب ثلاثي الأبعاد للبلاستيدة الخضراء</a:t>
            </a:r>
            <a:r>
              <a:rPr lang="ar-SA" b="1" kern="10" dirty="0" smtClean="0">
                <a:ln w="9525">
                  <a:solidFill>
                    <a:srgbClr val="000000"/>
                  </a:solidFill>
                  <a:round/>
                  <a:headEnd/>
                  <a:tailEnd/>
                </a:ln>
                <a:latin typeface="Arial Black"/>
              </a:rPr>
              <a:t/>
            </a:r>
            <a:br>
              <a:rPr lang="ar-SA" b="1" kern="10" dirty="0" smtClean="0">
                <a:ln w="9525">
                  <a:solidFill>
                    <a:srgbClr val="000000"/>
                  </a:solidFill>
                  <a:round/>
                  <a:headEnd/>
                  <a:tailEnd/>
                </a:ln>
                <a:latin typeface="Arial Black"/>
              </a:rPr>
            </a:br>
            <a:endParaRPr lang="ar-SA" b="1" dirty="0" smtClean="0"/>
          </a:p>
        </p:txBody>
      </p:sp>
    </p:spTree>
    <p:custDataLst>
      <p:tags r:id="rId1"/>
    </p:custData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chloroplas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438" y="642938"/>
            <a:ext cx="6742112"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71525" y="-214313"/>
            <a:ext cx="8229600" cy="1143001"/>
          </a:xfrm>
        </p:spPr>
        <p:txBody>
          <a:bodyPr/>
          <a:lstStyle/>
          <a:p>
            <a:pPr algn="r" eaLnBrk="1" hangingPunct="1"/>
            <a:r>
              <a:rPr lang="ar-SA" smtClean="0">
                <a:cs typeface="PT Bold Heading" pitchFamily="2" charset="-78"/>
              </a:rPr>
              <a:t>أصباغ البناء الضوئي:</a:t>
            </a:r>
            <a:endParaRPr lang="en-US" smtClean="0">
              <a:cs typeface="PT Bold Heading" pitchFamily="2" charset="-78"/>
            </a:endParaRPr>
          </a:p>
        </p:txBody>
      </p:sp>
      <p:sp>
        <p:nvSpPr>
          <p:cNvPr id="72707" name="Rectangle 3"/>
          <p:cNvSpPr>
            <a:spLocks noGrp="1" noChangeArrowheads="1"/>
          </p:cNvSpPr>
          <p:nvPr>
            <p:ph type="body" idx="1"/>
          </p:nvPr>
        </p:nvSpPr>
        <p:spPr>
          <a:xfrm>
            <a:off x="214313" y="642938"/>
            <a:ext cx="8929687" cy="5786437"/>
          </a:xfrm>
        </p:spPr>
        <p:txBody>
          <a:bodyPr/>
          <a:lstStyle/>
          <a:p>
            <a:pPr algn="just" eaLnBrk="1" hangingPunct="1">
              <a:lnSpc>
                <a:spcPct val="150000"/>
              </a:lnSpc>
              <a:defRPr/>
            </a:pPr>
            <a:r>
              <a:rPr lang="ar-SA" sz="2600" b="1" dirty="0" smtClean="0">
                <a:solidFill>
                  <a:schemeClr val="bg1"/>
                </a:solidFill>
                <a:cs typeface="PT Bold Heading" pitchFamily="2" charset="-78"/>
              </a:rPr>
              <a:t>تمثل هذه الصبغات مركبات عضوية تقوم بامتصاص الطاقة الضوئية وتحويلها إلي طاقة كيميائية للنبات كي يتمكن من إكمال الجزء الآخر من العملية وهي تكوين المواد الكربوهيدراتية.</a:t>
            </a:r>
          </a:p>
          <a:p>
            <a:pPr eaLnBrk="1" hangingPunct="1">
              <a:lnSpc>
                <a:spcPct val="150000"/>
              </a:lnSpc>
              <a:buFont typeface="Wingdings" pitchFamily="2" charset="2"/>
              <a:buNone/>
              <a:defRPr/>
            </a:pPr>
            <a:r>
              <a:rPr lang="ar-SA" sz="2600" dirty="0" smtClean="0">
                <a:solidFill>
                  <a:schemeClr val="bg1"/>
                </a:solidFill>
                <a:cs typeface="PT Bold Heading" pitchFamily="2" charset="-78"/>
              </a:rPr>
              <a:t> تقسم الأصباغ إلى ثلاث مجموعات رئيسية :ـ</a:t>
            </a:r>
          </a:p>
          <a:p>
            <a:pPr eaLnBrk="1" hangingPunct="1">
              <a:lnSpc>
                <a:spcPct val="150000"/>
              </a:lnSpc>
              <a:defRPr/>
            </a:pPr>
            <a:r>
              <a:rPr lang="ar-SA" sz="2600" dirty="0" smtClean="0">
                <a:solidFill>
                  <a:srgbClr val="66FF33"/>
                </a:solidFill>
                <a:cs typeface="PT Bold Heading" pitchFamily="2" charset="-78"/>
              </a:rPr>
              <a:t>1-ا</a:t>
            </a:r>
            <a:r>
              <a:rPr lang="ar-SA" sz="2600" u="sng" dirty="0" smtClean="0">
                <a:solidFill>
                  <a:srgbClr val="66FF33"/>
                </a:solidFill>
                <a:cs typeface="PT Bold Heading" pitchFamily="2" charset="-78"/>
              </a:rPr>
              <a:t>لصبغات اليخضورية </a:t>
            </a:r>
            <a:r>
              <a:rPr lang="en-US" sz="2600" u="sng" dirty="0" smtClean="0">
                <a:solidFill>
                  <a:srgbClr val="66FF33"/>
                </a:solidFill>
                <a:cs typeface="PT Bold Heading" pitchFamily="2" charset="-78"/>
              </a:rPr>
              <a:t>Chlorophylls </a:t>
            </a:r>
            <a:r>
              <a:rPr lang="en-US" sz="2600" u="sng" dirty="0" smtClean="0">
                <a:cs typeface="PT Bold Heading" pitchFamily="2" charset="-78"/>
              </a:rPr>
              <a:t>:</a:t>
            </a:r>
          </a:p>
          <a:p>
            <a:pPr eaLnBrk="1" hangingPunct="1">
              <a:lnSpc>
                <a:spcPct val="150000"/>
              </a:lnSpc>
              <a:defRPr/>
            </a:pPr>
            <a:r>
              <a:rPr lang="ar-SA" sz="2600" b="1" dirty="0" smtClean="0">
                <a:solidFill>
                  <a:schemeClr val="bg1"/>
                </a:solidFill>
                <a:cs typeface="PT Bold Heading" pitchFamily="2" charset="-78"/>
              </a:rPr>
              <a:t>اليخضور (أ) الذي تعتبر أهم صبغات البناء الضوئي على الإطلاق ويوجد عند جميع النباتات التي تقوم بهذه العملية.</a:t>
            </a:r>
          </a:p>
          <a:p>
            <a:pPr eaLnBrk="1" hangingPunct="1">
              <a:lnSpc>
                <a:spcPct val="150000"/>
              </a:lnSpc>
              <a:defRPr/>
            </a:pPr>
            <a:r>
              <a:rPr lang="ar-SA" sz="2600" b="1" dirty="0" smtClean="0">
                <a:solidFill>
                  <a:schemeClr val="bg1"/>
                </a:solidFill>
                <a:cs typeface="PT Bold Heading" pitchFamily="2" charset="-78"/>
              </a:rPr>
              <a:t>اليخضور (ب) الذي يوجد مترافقاً مع اليخضور (أ) ومساعداً له،إنما كميته أقل من كمية اليخضور (أ) </a:t>
            </a:r>
            <a:r>
              <a:rPr lang="ar-SA" sz="2800" b="1" dirty="0" smtClean="0">
                <a:solidFill>
                  <a:schemeClr val="accent4">
                    <a:lumMod val="10000"/>
                  </a:schemeClr>
                </a:solidFill>
                <a:cs typeface="PT Bold Heading" pitchFamily="2" charset="-78"/>
              </a:rPr>
              <a:t>.</a:t>
            </a:r>
            <a:endParaRPr lang="en-US" sz="2800" b="1" dirty="0" smtClean="0">
              <a:solidFill>
                <a:schemeClr val="accent4">
                  <a:lumMod val="10000"/>
                </a:schemeClr>
              </a:solidFill>
              <a:cs typeface="PT Bold Heading" pitchFamily="2" charset="-78"/>
            </a:endParaRPr>
          </a:p>
          <a:p>
            <a:pPr eaLnBrk="1" hangingPunct="1">
              <a:buFont typeface="Wingdings" pitchFamily="2" charset="2"/>
              <a:buNone/>
              <a:defRPr/>
            </a:pPr>
            <a:endParaRPr lang="en-US" dirty="0" smtClean="0"/>
          </a:p>
          <a:p>
            <a:pPr eaLnBrk="1" hangingPunct="1">
              <a:buFont typeface="Wingdings" pitchFamily="2" charset="2"/>
              <a:buNone/>
              <a:defRPr/>
            </a:pPr>
            <a:endParaRPr lang="en-US" dirty="0" smtClean="0"/>
          </a:p>
          <a:p>
            <a:pPr eaLnBrk="1" hangingPunct="1">
              <a:buFont typeface="Wingdings" pitchFamily="2" charset="2"/>
              <a:buNone/>
              <a:defRPr/>
            </a:pPr>
            <a:endParaRPr lang="en-US" dirty="0" smtClean="0"/>
          </a:p>
        </p:txBody>
      </p:sp>
    </p:spTree>
    <p:custDataLst>
      <p:tags r:id="rId1"/>
    </p:custData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14400" y="0"/>
            <a:ext cx="8229600" cy="1143000"/>
          </a:xfrm>
        </p:spPr>
        <p:txBody>
          <a:bodyPr/>
          <a:lstStyle/>
          <a:p>
            <a:pPr algn="r" eaLnBrk="1" hangingPunct="1"/>
            <a:r>
              <a:rPr lang="ar-SA" sz="2400" smtClean="0">
                <a:solidFill>
                  <a:schemeClr val="bg1"/>
                </a:solidFill>
                <a:cs typeface="PT Bold Heading" pitchFamily="2" charset="-78"/>
              </a:rPr>
              <a:t>تابع صبغات البناء الضوئي </a:t>
            </a:r>
            <a:endParaRPr lang="en-US" sz="2400" smtClean="0">
              <a:solidFill>
                <a:schemeClr val="bg1"/>
              </a:solidFill>
              <a:cs typeface="PT Bold Heading" pitchFamily="2" charset="-78"/>
            </a:endParaRPr>
          </a:p>
        </p:txBody>
      </p:sp>
      <p:sp>
        <p:nvSpPr>
          <p:cNvPr id="10243" name="Rectangle 3"/>
          <p:cNvSpPr>
            <a:spLocks noGrp="1" noChangeArrowheads="1"/>
          </p:cNvSpPr>
          <p:nvPr>
            <p:ph type="body" idx="1"/>
          </p:nvPr>
        </p:nvSpPr>
        <p:spPr>
          <a:xfrm>
            <a:off x="0" y="1285875"/>
            <a:ext cx="9144000" cy="4525963"/>
          </a:xfrm>
        </p:spPr>
        <p:txBody>
          <a:bodyPr/>
          <a:lstStyle/>
          <a:p>
            <a:pPr eaLnBrk="1" hangingPunct="1"/>
            <a:r>
              <a:rPr lang="ar-SA" smtClean="0">
                <a:solidFill>
                  <a:srgbClr val="FFC000"/>
                </a:solidFill>
              </a:rPr>
              <a:t>2- </a:t>
            </a:r>
            <a:r>
              <a:rPr lang="ar-SA" b="1" smtClean="0">
                <a:solidFill>
                  <a:srgbClr val="FFC000"/>
                </a:solidFill>
                <a:cs typeface="PT Bold Heading" pitchFamily="2" charset="-78"/>
              </a:rPr>
              <a:t>الصبغات الشبيه بالكاروتين </a:t>
            </a:r>
            <a:r>
              <a:rPr lang="en-US" b="1" smtClean="0">
                <a:solidFill>
                  <a:srgbClr val="FFC000"/>
                </a:solidFill>
                <a:cs typeface="PT Bold Heading" pitchFamily="2" charset="-78"/>
              </a:rPr>
              <a:t>Carotenoids; </a:t>
            </a:r>
            <a:endParaRPr lang="ar-SA" b="1" smtClean="0">
              <a:solidFill>
                <a:srgbClr val="FFC000"/>
              </a:solidFill>
              <a:cs typeface="PT Bold Heading" pitchFamily="2" charset="-78"/>
            </a:endParaRPr>
          </a:p>
          <a:p>
            <a:pPr eaLnBrk="1" hangingPunct="1">
              <a:lnSpc>
                <a:spcPct val="150000"/>
              </a:lnSpc>
            </a:pPr>
            <a:r>
              <a:rPr lang="ar-SA" b="1" smtClean="0">
                <a:solidFill>
                  <a:schemeClr val="bg1"/>
                </a:solidFill>
                <a:cs typeface="PT Bold Heading" pitchFamily="2" charset="-78"/>
              </a:rPr>
              <a:t>تقسم إلى مجموعتين رئيستين :ــ</a:t>
            </a:r>
          </a:p>
          <a:p>
            <a:pPr eaLnBrk="1" hangingPunct="1">
              <a:lnSpc>
                <a:spcPct val="150000"/>
              </a:lnSpc>
            </a:pPr>
            <a:r>
              <a:rPr lang="ar-SA" b="1" smtClean="0">
                <a:solidFill>
                  <a:srgbClr val="FFFFCC"/>
                </a:solidFill>
                <a:cs typeface="PT Bold Heading" pitchFamily="2" charset="-78"/>
              </a:rPr>
              <a:t>- الكاروتينات</a:t>
            </a:r>
            <a:r>
              <a:rPr lang="ar-SA" smtClean="0">
                <a:solidFill>
                  <a:srgbClr val="FFFFCC"/>
                </a:solidFill>
                <a:cs typeface="PT Bold Heading" pitchFamily="2" charset="-78"/>
              </a:rPr>
              <a:t> :وهي صبغات لا يدخل الأكسجين في تركيبها الكيميائي .</a:t>
            </a:r>
          </a:p>
          <a:p>
            <a:pPr eaLnBrk="1" hangingPunct="1">
              <a:lnSpc>
                <a:spcPct val="150000"/>
              </a:lnSpc>
            </a:pPr>
            <a:r>
              <a:rPr lang="ar-SA" b="1" smtClean="0">
                <a:solidFill>
                  <a:srgbClr val="FFFFCC"/>
                </a:solidFill>
                <a:cs typeface="PT Bold Heading" pitchFamily="2" charset="-78"/>
              </a:rPr>
              <a:t>- الزانثوفيلات</a:t>
            </a:r>
            <a:r>
              <a:rPr lang="ar-SA" smtClean="0">
                <a:solidFill>
                  <a:srgbClr val="FFFFCC"/>
                </a:solidFill>
                <a:cs typeface="PT Bold Heading" pitchFamily="2" charset="-78"/>
              </a:rPr>
              <a:t> : يدخل الأكسجين في تركيبها .</a:t>
            </a:r>
            <a:endParaRPr lang="en-US" smtClean="0">
              <a:solidFill>
                <a:srgbClr val="FFFFCC"/>
              </a:solidFill>
              <a:cs typeface="PT Bold Heading" pitchFamily="2" charset="-78"/>
            </a:endParaRPr>
          </a:p>
        </p:txBody>
      </p:sp>
    </p:spTree>
    <p:custDataLst>
      <p:tags r:id="rId1"/>
    </p:custData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GUID" val="f6a4487f-dfbb-4fe7-9429-6cd4acd05520"/>
</p:tagLst>
</file>

<file path=ppt/tags/tag11.xml><?xml version="1.0" encoding="utf-8"?>
<p:tagLst xmlns:a="http://schemas.openxmlformats.org/drawingml/2006/main" xmlns:r="http://schemas.openxmlformats.org/officeDocument/2006/relationships" xmlns:p="http://schemas.openxmlformats.org/presentationml/2006/main">
  <p:tag name="ARTICULATE_SLIDE_GUID" val="bbd473fe-75ce-4bd9-a865-1a122c3de74c"/>
</p:tagLst>
</file>

<file path=ppt/tags/tag12.xml><?xml version="1.0" encoding="utf-8"?>
<p:tagLst xmlns:a="http://schemas.openxmlformats.org/drawingml/2006/main" xmlns:r="http://schemas.openxmlformats.org/officeDocument/2006/relationships" xmlns:p="http://schemas.openxmlformats.org/presentationml/2006/main">
  <p:tag name="ARTICULATE_SLIDE_GUID" val="724b023f-e2b9-4d42-b11a-f766600b9c6f"/>
</p:tagLst>
</file>

<file path=ppt/tags/tag13.xml><?xml version="1.0" encoding="utf-8"?>
<p:tagLst xmlns:a="http://schemas.openxmlformats.org/drawingml/2006/main" xmlns:r="http://schemas.openxmlformats.org/officeDocument/2006/relationships" xmlns:p="http://schemas.openxmlformats.org/presentationml/2006/main">
  <p:tag name="ARTICULATE_SLIDE_GUID" val="23786851-179a-4b2f-9e4f-1aa5d4e85e94"/>
</p:tagLst>
</file>

<file path=ppt/tags/tag14.xml><?xml version="1.0" encoding="utf-8"?>
<p:tagLst xmlns:a="http://schemas.openxmlformats.org/drawingml/2006/main" xmlns:r="http://schemas.openxmlformats.org/officeDocument/2006/relationships" xmlns:p="http://schemas.openxmlformats.org/presentationml/2006/main">
  <p:tag name="ARTICULATE_SLIDE_GUID" val="abf37150-434d-4505-ac99-b2b0a4d9643f"/>
</p:tagLst>
</file>

<file path=ppt/tags/tag15.xml><?xml version="1.0" encoding="utf-8"?>
<p:tagLst xmlns:a="http://schemas.openxmlformats.org/drawingml/2006/main" xmlns:r="http://schemas.openxmlformats.org/officeDocument/2006/relationships" xmlns:p="http://schemas.openxmlformats.org/presentationml/2006/main">
  <p:tag name="ARTICULATE_SLIDE_GUID" val="7a2121dc-cb1a-4972-926d-790484db0e9d"/>
</p:tagLst>
</file>

<file path=ppt/tags/tag16.xml><?xml version="1.0" encoding="utf-8"?>
<p:tagLst xmlns:a="http://schemas.openxmlformats.org/drawingml/2006/main" xmlns:r="http://schemas.openxmlformats.org/officeDocument/2006/relationships" xmlns:p="http://schemas.openxmlformats.org/presentationml/2006/main">
  <p:tag name="ARTICULATE_SLIDE_GUID" val="2ebd60e9-5f2c-44a7-9457-fd991f340e07"/>
</p:tagLst>
</file>

<file path=ppt/tags/tag17.xml><?xml version="1.0" encoding="utf-8"?>
<p:tagLst xmlns:a="http://schemas.openxmlformats.org/drawingml/2006/main" xmlns:r="http://schemas.openxmlformats.org/officeDocument/2006/relationships" xmlns:p="http://schemas.openxmlformats.org/presentationml/2006/main">
  <p:tag name="ARTICULATE_SLIDE_GUID" val="d325e917-6bea-499c-bc42-62799a7fbac1"/>
</p:tagLst>
</file>

<file path=ppt/tags/tag18.xml><?xml version="1.0" encoding="utf-8"?>
<p:tagLst xmlns:a="http://schemas.openxmlformats.org/drawingml/2006/main" xmlns:r="http://schemas.openxmlformats.org/officeDocument/2006/relationships" xmlns:p="http://schemas.openxmlformats.org/presentationml/2006/main">
  <p:tag name="ARTICULATE_SLIDE_GUID" val="41cd5436-d4bf-417a-add5-f0e3b0a18c73"/>
</p:tagLst>
</file>

<file path=ppt/tags/tag19.xml><?xml version="1.0" encoding="utf-8"?>
<p:tagLst xmlns:a="http://schemas.openxmlformats.org/drawingml/2006/main" xmlns:r="http://schemas.openxmlformats.org/officeDocument/2006/relationships" xmlns:p="http://schemas.openxmlformats.org/presentationml/2006/main">
  <p:tag name="ARTICULATE_SLIDE_GUID" val="bceed7de-15df-4aa8-9f21-7bfbd76d56f4"/>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de22f7f8-7b6d-4cf4-b963-d1efdaf941fd"/>
</p:tagLst>
</file>

<file path=ppt/tags/tag20.xml><?xml version="1.0" encoding="utf-8"?>
<p:tagLst xmlns:a="http://schemas.openxmlformats.org/drawingml/2006/main" xmlns:r="http://schemas.openxmlformats.org/officeDocument/2006/relationships" xmlns:p="http://schemas.openxmlformats.org/presentationml/2006/main">
  <p:tag name="ARTICULATE_SLIDE_GUID" val="947d52a3-6393-46e0-b1f0-83fba8c89d87"/>
</p:tagLst>
</file>

<file path=ppt/tags/tag21.xml><?xml version="1.0" encoding="utf-8"?>
<p:tagLst xmlns:a="http://schemas.openxmlformats.org/drawingml/2006/main" xmlns:r="http://schemas.openxmlformats.org/officeDocument/2006/relationships" xmlns:p="http://schemas.openxmlformats.org/presentationml/2006/main">
  <p:tag name="ARTICULATE_SLIDE_GUID" val="1b10e189-b807-4794-8fdb-2a94d5280953"/>
</p:tagLst>
</file>

<file path=ppt/tags/tag22.xml><?xml version="1.0" encoding="utf-8"?>
<p:tagLst xmlns:a="http://schemas.openxmlformats.org/drawingml/2006/main" xmlns:r="http://schemas.openxmlformats.org/officeDocument/2006/relationships" xmlns:p="http://schemas.openxmlformats.org/presentationml/2006/main">
  <p:tag name="ARTICULATE_SLIDE_GUID" val="6eb4501c-150d-40e2-90fe-90c3dc75a55b"/>
</p:tagLst>
</file>

<file path=ppt/tags/tag23.xml><?xml version="1.0" encoding="utf-8"?>
<p:tagLst xmlns:a="http://schemas.openxmlformats.org/drawingml/2006/main" xmlns:r="http://schemas.openxmlformats.org/officeDocument/2006/relationships" xmlns:p="http://schemas.openxmlformats.org/presentationml/2006/main">
  <p:tag name="ARTICULATE_SLIDE_GUID" val="80718af1-8609-4d10-88e3-68e97e052183"/>
</p:tagLst>
</file>

<file path=ppt/tags/tag24.xml><?xml version="1.0" encoding="utf-8"?>
<p:tagLst xmlns:a="http://schemas.openxmlformats.org/drawingml/2006/main" xmlns:r="http://schemas.openxmlformats.org/officeDocument/2006/relationships" xmlns:p="http://schemas.openxmlformats.org/presentationml/2006/main">
  <p:tag name="ARTICULATE_SLIDE_GUID" val="a57393e4-a903-4172-a844-ebfb71a758ff"/>
</p:tagLst>
</file>

<file path=ppt/tags/tag25.xml><?xml version="1.0" encoding="utf-8"?>
<p:tagLst xmlns:a="http://schemas.openxmlformats.org/drawingml/2006/main" xmlns:r="http://schemas.openxmlformats.org/officeDocument/2006/relationships" xmlns:p="http://schemas.openxmlformats.org/presentationml/2006/main">
  <p:tag name="ARTICULATE_SLIDE_GUID" val="09def47c-186b-4f21-a5c6-de4a314d55ed"/>
</p:tagLst>
</file>

<file path=ppt/tags/tag26.xml><?xml version="1.0" encoding="utf-8"?>
<p:tagLst xmlns:a="http://schemas.openxmlformats.org/drawingml/2006/main" xmlns:r="http://schemas.openxmlformats.org/officeDocument/2006/relationships" xmlns:p="http://schemas.openxmlformats.org/presentationml/2006/main">
  <p:tag name="ARTICULATE_SLIDE_GUID" val="c0b8e695-311b-4e33-9499-64e9a6eeefa2"/>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c13226fe-5c29-4171-9ac3-47502aa8fe67"/>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a0029a8a-d891-4517-b3ee-895da6e425ff"/>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b34131c7-b51c-4efa-8baa-d031c69740f5"/>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f44e4a28-21d2-491d-84aa-afcaa7417b2f"/>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b5f6ace8-9766-44a6-a1d0-9675414415b6"/>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0451dc38-4ac4-4946-ab58-af0f8ffcd853"/>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7d6b48b3-2bbd-4abe-8b95-c8455d9f54e7"/>
</p:tagLst>
</file>

<file path=ppt/theme/theme1.xml><?xml version="1.0" encoding="utf-8"?>
<a:theme xmlns:a="http://schemas.openxmlformats.org/drawingml/2006/main" name="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36AB89DA1626F46AD1B15A8F2BFEFFB" ma:contentTypeVersion="0" ma:contentTypeDescription="Create a new document." ma:contentTypeScope="" ma:versionID="97de248bf72bca9ab6f14bd3175a4bc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DDA19C1-FB81-4541-8A3D-245FA074EF32}">
  <ds:schemaRefs>
    <ds:schemaRef ds:uri="http://schemas.microsoft.com/sharepoint/v3/contenttype/forms"/>
  </ds:schemaRefs>
</ds:datastoreItem>
</file>

<file path=customXml/itemProps2.xml><?xml version="1.0" encoding="utf-8"?>
<ds:datastoreItem xmlns:ds="http://schemas.openxmlformats.org/officeDocument/2006/customXml" ds:itemID="{5C27B3D1-D03B-4CD3-A095-D8E7C6D33C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1D09891A-AB28-4012-929B-A468F4638EE4}">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526</TotalTime>
  <Words>1282</Words>
  <Application>Microsoft Office PowerPoint</Application>
  <PresentationFormat>عرض على الشاشة (3:4)‏</PresentationFormat>
  <Paragraphs>139</Paragraphs>
  <Slides>49</Slides>
  <Notes>6</Notes>
  <HiddenSlides>0</HiddenSlides>
  <MMClips>0</MMClips>
  <ScaleCrop>false</ScaleCrop>
  <HeadingPairs>
    <vt:vector size="6" baseType="variant">
      <vt:variant>
        <vt:lpstr>الخطوط المستخدمة</vt:lpstr>
      </vt:variant>
      <vt:variant>
        <vt:i4>9</vt:i4>
      </vt:variant>
      <vt:variant>
        <vt:lpstr>نسق</vt:lpstr>
      </vt:variant>
      <vt:variant>
        <vt:i4>1</vt:i4>
      </vt:variant>
      <vt:variant>
        <vt:lpstr>عناوين الشرائح</vt:lpstr>
      </vt:variant>
      <vt:variant>
        <vt:i4>49</vt:i4>
      </vt:variant>
    </vt:vector>
  </HeadingPairs>
  <TitlesOfParts>
    <vt:vector size="59" baseType="lpstr">
      <vt:lpstr>Arial</vt:lpstr>
      <vt:lpstr>Calibri</vt:lpstr>
      <vt:lpstr>Algerian</vt:lpstr>
      <vt:lpstr>PT Bold Heading</vt:lpstr>
      <vt:lpstr>Arial Black</vt:lpstr>
      <vt:lpstr>Wingdings</vt:lpstr>
      <vt:lpstr>Andalus</vt:lpstr>
      <vt:lpstr>Akhbar MT</vt:lpstr>
      <vt:lpstr>Angsana New</vt:lpstr>
      <vt:lpstr>تصميم افتراضي</vt:lpstr>
      <vt:lpstr>البناء الضوئي في النبات </vt:lpstr>
      <vt:lpstr>عملية البناء الضوئي من أهم العمليات الحيوية التي تتم على سطح الكرة الأرضية، ولهذه العملية العديد من الشروط اللازم توفرها في البيئة الخارجية والداخلية للنبات حتى يقوم بعملية الضوئي                                        </vt:lpstr>
      <vt:lpstr>تعريف عملية البناء الضوئي :ـ</vt:lpstr>
      <vt:lpstr>معادلة البناء الضوئي: </vt:lpstr>
      <vt:lpstr>عرض تقديمي في PowerPoint</vt:lpstr>
      <vt:lpstr>التركيب ثلاثي الأبعاد للبلاستيدة الخضراء </vt:lpstr>
      <vt:lpstr>عرض تقديمي في PowerPoint</vt:lpstr>
      <vt:lpstr>أصباغ البناء الضوئي:</vt:lpstr>
      <vt:lpstr>تابع صبغات البناء الضوئي </vt:lpstr>
      <vt:lpstr>تابع صبغات البناء الضوئي </vt:lpstr>
      <vt:lpstr>آلية حدوث عملية البناء الضوئي: </vt:lpstr>
      <vt:lpstr>تابع آلية حدوث البناء الضوئي </vt:lpstr>
      <vt:lpstr>التركيب الكيميائي لليخضور أ </vt:lpstr>
      <vt:lpstr>طيف الامتصاص لليخضور أ </vt:lpstr>
      <vt:lpstr>ملخص عملية البناء الضوئي </vt:lpstr>
      <vt:lpstr>عرض تقديمي في PowerPoint</vt:lpstr>
      <vt:lpstr>Light Absorption Reaction</vt:lpstr>
      <vt:lpstr>Electron Transport (رسم تخيطي للنقل الإلكتروني)</vt:lpstr>
      <vt:lpstr>Photosystems and Electron Transport</vt:lpstr>
      <vt:lpstr>Photosystems and Electron Transport</vt:lpstr>
      <vt:lpstr>Photosystems and Electron Transport</vt:lpstr>
      <vt:lpstr>Photosystems and Electron Transport</vt:lpstr>
      <vt:lpstr>Photosystems and Electron Transport</vt:lpstr>
      <vt:lpstr>ملخص عمليتي البناء الضوئي والتنفس</vt:lpstr>
      <vt:lpstr>Electromagnetic Spectrum and Visible Light</vt:lpstr>
      <vt:lpstr>عرض تقديمي في PowerPoint</vt:lpstr>
      <vt:lpstr>عرض تقديمي في PowerPoint</vt:lpstr>
      <vt:lpstr>عرض تقديمي في PowerPoint</vt:lpstr>
      <vt:lpstr>عرض تقديمي في PowerPoint</vt:lpstr>
      <vt:lpstr>عرض تقديمي في PowerPoint</vt:lpstr>
      <vt:lpstr>توجد العديد من العوامل المحددة لمعدل حدوث عملية البناء الضوئي . </vt:lpstr>
      <vt:lpstr> أولا : العوامل الخارجية </vt:lpstr>
      <vt:lpstr>1- شدة الإضاءة </vt:lpstr>
      <vt:lpstr>2- تركيز ثاني أكسيد الكربون </vt:lpstr>
      <vt:lpstr>3- درجة الحرارة </vt:lpstr>
      <vt:lpstr>4-المـــاء </vt:lpstr>
      <vt:lpstr>5- تأثير المواد الغذائية </vt:lpstr>
      <vt:lpstr>ثانياً : العوامل الداخلية </vt:lpstr>
      <vt:lpstr>1- الأنزيمات </vt:lpstr>
      <vt:lpstr>2- تركيب الورقة الداخلي </vt:lpstr>
      <vt:lpstr>3- تراكم المنتجات </vt:lpstr>
      <vt:lpstr>عرض تقديمي في PowerPoint</vt:lpstr>
      <vt:lpstr>عرض تقديمي في PowerPoint</vt:lpstr>
      <vt:lpstr>عرض تقديمي في PowerPoint</vt:lpstr>
      <vt:lpstr>العوامل الخارجية المؤثرة على عملية البناء الضوئي </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البناء الضوئي في النبات</dc:title>
  <dc:creator>gns</dc:creator>
  <cp:lastModifiedBy>ALFA</cp:lastModifiedBy>
  <cp:revision>18</cp:revision>
  <dcterms:created xsi:type="dcterms:W3CDTF">2009-05-31T14:01:33Z</dcterms:created>
  <dcterms:modified xsi:type="dcterms:W3CDTF">2022-05-09T09:05:13Z</dcterms:modified>
</cp:coreProperties>
</file>